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2"/>
  </p:notesMasterIdLst>
  <p:handoutMasterIdLst>
    <p:handoutMasterId r:id="rId13"/>
  </p:handoutMasterIdLst>
  <p:sldIdLst>
    <p:sldId id="264" r:id="rId3"/>
    <p:sldId id="265" r:id="rId4"/>
    <p:sldId id="266" r:id="rId5"/>
    <p:sldId id="267" r:id="rId6"/>
    <p:sldId id="274" r:id="rId7"/>
    <p:sldId id="275" r:id="rId8"/>
    <p:sldId id="276" r:id="rId9"/>
    <p:sldId id="278"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1" d="100"/>
          <a:sy n="61" d="100"/>
        </p:scale>
        <p:origin x="96" y="1434"/>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4/30/2017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4/30/2017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7F03E7ED-526C-43D7-BA41-7DEE51FD568E}" type="datetime1">
              <a:rPr lang="en-US" smtClean="0"/>
              <a:t>4/30/2017</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BF403F-04F5-4D09-800D-7870715B9ED9}"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77687C-0397-4298-B160-26D34EC67BB0}"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965177-F084-49E7-ADEE-00812B3D582B}" type="datetime1">
              <a:rPr lang="en-US" smtClean="0"/>
              <a:t>4/30/2017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sp>
        <p:nvSpPr>
          <p:cNvPr id="7" name="Date Placeholder 6"/>
          <p:cNvSpPr>
            <a:spLocks noGrp="1"/>
          </p:cNvSpPr>
          <p:nvPr>
            <p:ph type="dt" sz="half" idx="10"/>
          </p:nvPr>
        </p:nvSpPr>
        <p:spPr/>
        <p:txBody>
          <a:bodyPr/>
          <a:lstStyle/>
          <a:p>
            <a:fld id="{D67C39ED-27B9-4997-BF90-3A238D0607E9}" type="datetime1">
              <a:rPr lang="en-US" smtClean="0"/>
              <a:t>4/30/2017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3AC4FCC-F745-44A0-B2E4-C91714F31EB6}"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79D0EA4-DCC4-4D4C-953F-F31E92EE505C}" type="datetime1">
              <a:rPr lang="en-US" smtClean="0"/>
              <a:t>4/30/2017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2542F08-6BA5-45A1-80AB-C11AC921B6C6}" type="datetime1">
              <a:rPr lang="en-US" smtClean="0"/>
              <a:t>4/30/2017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4/30/2017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7B6BC6A-4AB7-47F1-904A-90BC8DD816B4}"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80BC9A-EBF0-4E12-A1D3-DD221366B0A1}" type="datetime1">
              <a:rPr lang="en-US" smtClean="0"/>
              <a:t>4/30/2017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4/30/2017</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endParaRPr lang="en-US" dirty="0"/>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8"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a:t>What is Persuasive Writing?</a:t>
            </a:r>
          </a:p>
        </p:txBody>
      </p:sp>
      <p:pic>
        <p:nvPicPr>
          <p:cNvPr id="2" name="Picture 1"/>
          <p:cNvPicPr>
            <a:picLocks noChangeAspect="1"/>
          </p:cNvPicPr>
          <p:nvPr/>
        </p:nvPicPr>
        <p:blipFill>
          <a:blip r:embed="rId2"/>
          <a:stretch>
            <a:fillRect/>
          </a:stretch>
        </p:blipFill>
        <p:spPr>
          <a:xfrm>
            <a:off x="3494417" y="1417638"/>
            <a:ext cx="6836894" cy="5282698"/>
          </a:xfrm>
          <a:prstGeom prst="rect">
            <a:avLst/>
          </a:prstGeom>
        </p:spPr>
      </p:pic>
    </p:spTree>
    <p:extLst>
      <p:ext uri="{BB962C8B-B14F-4D97-AF65-F5344CB8AC3E}">
        <p14:creationId xmlns:p14="http://schemas.microsoft.com/office/powerpoint/2010/main" val="88195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14144" y="2286000"/>
            <a:ext cx="9997440" cy="3962400"/>
          </a:xfrm>
        </p:spPr>
        <p:txBody>
          <a:bodyPr/>
          <a:lstStyle/>
          <a:p>
            <a:r>
              <a:rPr lang="en-US" dirty="0"/>
              <a:t>What is persuasive writing?</a:t>
            </a:r>
          </a:p>
          <a:p>
            <a:r>
              <a:rPr lang="en-US" dirty="0"/>
              <a:t>Why do authors try to persuade their readers?</a:t>
            </a:r>
          </a:p>
          <a:p>
            <a:r>
              <a:rPr lang="en-US" dirty="0"/>
              <a:t>How do authors persuade readers?</a:t>
            </a:r>
            <a:endParaRPr lang="en-AU" dirty="0"/>
          </a:p>
        </p:txBody>
      </p:sp>
      <p:sp>
        <p:nvSpPr>
          <p:cNvPr id="3" name="Title 2"/>
          <p:cNvSpPr>
            <a:spLocks noGrp="1"/>
          </p:cNvSpPr>
          <p:nvPr>
            <p:ph type="title"/>
          </p:nvPr>
        </p:nvSpPr>
        <p:spPr>
          <a:xfrm>
            <a:off x="1914144" y="274638"/>
            <a:ext cx="9997440" cy="1773618"/>
          </a:xfrm>
        </p:spPr>
        <p:txBody>
          <a:bodyPr>
            <a:normAutofit/>
          </a:bodyPr>
          <a:lstStyle/>
          <a:p>
            <a:r>
              <a:rPr lang="en-US" dirty="0"/>
              <a:t>It is definition time!</a:t>
            </a:r>
            <a:endParaRPr lang="en-AU" dirty="0"/>
          </a:p>
        </p:txBody>
      </p:sp>
    </p:spTree>
    <p:extLst>
      <p:ext uri="{BB962C8B-B14F-4D97-AF65-F5344CB8AC3E}">
        <p14:creationId xmlns:p14="http://schemas.microsoft.com/office/powerpoint/2010/main" val="1891518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lstStyle/>
          <a:p>
            <a:r>
              <a:rPr lang="en-US" dirty="0"/>
              <a:t>Emotive language</a:t>
            </a:r>
          </a:p>
          <a:p>
            <a:r>
              <a:rPr lang="en-US" dirty="0"/>
              <a:t>Repetition </a:t>
            </a:r>
          </a:p>
          <a:p>
            <a:r>
              <a:rPr lang="en-US" dirty="0"/>
              <a:t>Real life examples</a:t>
            </a:r>
          </a:p>
          <a:p>
            <a:r>
              <a:rPr lang="en-US" dirty="0"/>
              <a:t>Rhetorical questions</a:t>
            </a:r>
          </a:p>
          <a:p>
            <a:r>
              <a:rPr lang="en-US" dirty="0"/>
              <a:t>Quotations</a:t>
            </a:r>
          </a:p>
          <a:p>
            <a:r>
              <a:rPr lang="en-US" dirty="0"/>
              <a:t>Lists of three</a:t>
            </a:r>
          </a:p>
          <a:p>
            <a:r>
              <a:rPr lang="en-US" dirty="0"/>
              <a:t>Statistics</a:t>
            </a:r>
          </a:p>
          <a:p>
            <a:r>
              <a:rPr lang="en-US" dirty="0"/>
              <a:t>Facts and opinions</a:t>
            </a:r>
          </a:p>
          <a:p>
            <a:r>
              <a:rPr lang="en-US" dirty="0"/>
              <a:t>Bullet point lists</a:t>
            </a:r>
          </a:p>
          <a:p>
            <a:r>
              <a:rPr lang="en-US" dirty="0"/>
              <a:t>Alliteration</a:t>
            </a:r>
          </a:p>
          <a:p>
            <a:r>
              <a:rPr lang="en-US" dirty="0"/>
              <a:t>Pictures / photographs</a:t>
            </a:r>
          </a:p>
          <a:p>
            <a:r>
              <a:rPr lang="en-US" dirty="0"/>
              <a:t>Personal Pronouns (direct at reader)</a:t>
            </a:r>
          </a:p>
          <a:p>
            <a:r>
              <a:rPr lang="en-US" dirty="0"/>
              <a:t>Graphs / tables /charts</a:t>
            </a:r>
            <a:endParaRPr lang="en-AU" dirty="0"/>
          </a:p>
        </p:txBody>
      </p:sp>
      <p:sp>
        <p:nvSpPr>
          <p:cNvPr id="3" name="Title 2"/>
          <p:cNvSpPr>
            <a:spLocks noGrp="1"/>
          </p:cNvSpPr>
          <p:nvPr>
            <p:ph type="title"/>
          </p:nvPr>
        </p:nvSpPr>
        <p:spPr/>
        <p:txBody>
          <a:bodyPr/>
          <a:lstStyle/>
          <a:p>
            <a:r>
              <a:rPr lang="en-US" dirty="0"/>
              <a:t>Key features of writing to persuade</a:t>
            </a:r>
            <a:endParaRPr lang="en-AU" dirty="0"/>
          </a:p>
        </p:txBody>
      </p:sp>
    </p:spTree>
    <p:extLst>
      <p:ext uri="{BB962C8B-B14F-4D97-AF65-F5344CB8AC3E}">
        <p14:creationId xmlns:p14="http://schemas.microsoft.com/office/powerpoint/2010/main" val="299403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14144" y="1291513"/>
            <a:ext cx="9997440" cy="5203879"/>
          </a:xfrm>
        </p:spPr>
        <p:txBody>
          <a:bodyPr>
            <a:normAutofit lnSpcReduction="10000"/>
          </a:bodyPr>
          <a:lstStyle/>
          <a:p>
            <a:pPr marL="82296" indent="0">
              <a:buNone/>
            </a:pPr>
            <a:r>
              <a:rPr lang="en-US" b="1" dirty="0"/>
              <a:t>Teams –</a:t>
            </a:r>
          </a:p>
          <a:p>
            <a:pPr marL="82296" indent="0">
              <a:buNone/>
            </a:pPr>
            <a:r>
              <a:rPr lang="en-US" sz="2800" dirty="0"/>
              <a:t>Share cards evenly among your team mates.</a:t>
            </a:r>
          </a:p>
          <a:p>
            <a:pPr marL="82296" indent="0">
              <a:buNone/>
            </a:pPr>
            <a:r>
              <a:rPr lang="en-US" sz="2800" dirty="0"/>
              <a:t>Place cards silently in order of headings;</a:t>
            </a:r>
          </a:p>
          <a:p>
            <a:r>
              <a:rPr lang="en-US" sz="2800" dirty="0"/>
              <a:t>Persuasive Writing Device </a:t>
            </a:r>
          </a:p>
          <a:p>
            <a:r>
              <a:rPr lang="en-US" sz="2800" dirty="0"/>
              <a:t>Meaning</a:t>
            </a:r>
          </a:p>
          <a:p>
            <a:r>
              <a:rPr lang="en-US" sz="2800" dirty="0"/>
              <a:t>Example </a:t>
            </a:r>
          </a:p>
          <a:p>
            <a:pPr marL="82296" indent="0">
              <a:buNone/>
            </a:pPr>
            <a:endParaRPr lang="en-US" sz="2800" dirty="0"/>
          </a:p>
          <a:p>
            <a:pPr marL="82296" indent="0">
              <a:buNone/>
            </a:pPr>
            <a:r>
              <a:rPr lang="en-US" sz="2800" dirty="0"/>
              <a:t>You have 5mins to complete the task. </a:t>
            </a:r>
          </a:p>
          <a:p>
            <a:pPr marL="82296" indent="0">
              <a:buNone/>
            </a:pPr>
            <a:r>
              <a:rPr lang="en-US" sz="2800" i="1" dirty="0"/>
              <a:t>Remember no talking!</a:t>
            </a:r>
          </a:p>
          <a:p>
            <a:pPr marL="82296" indent="0">
              <a:buNone/>
            </a:pPr>
            <a:r>
              <a:rPr lang="en-US" sz="2800" i="1" dirty="0"/>
              <a:t>2 minute gallery walk to view others work and opportunity to make adjustments with your team.</a:t>
            </a:r>
          </a:p>
        </p:txBody>
      </p:sp>
      <p:sp>
        <p:nvSpPr>
          <p:cNvPr id="3" name="Title 2"/>
          <p:cNvSpPr>
            <a:spLocks noGrp="1"/>
          </p:cNvSpPr>
          <p:nvPr>
            <p:ph type="title"/>
          </p:nvPr>
        </p:nvSpPr>
        <p:spPr>
          <a:xfrm>
            <a:off x="1914144" y="148514"/>
            <a:ext cx="9997440" cy="1143000"/>
          </a:xfrm>
        </p:spPr>
        <p:txBody>
          <a:bodyPr>
            <a:normAutofit/>
          </a:bodyPr>
          <a:lstStyle/>
          <a:p>
            <a:r>
              <a:rPr lang="en-US" b="1" dirty="0"/>
              <a:t>Activity – Silent Card Shuffle </a:t>
            </a:r>
            <a:endParaRPr lang="en-AU" b="1" dirty="0"/>
          </a:p>
        </p:txBody>
      </p:sp>
    </p:spTree>
    <p:extLst>
      <p:ext uri="{BB962C8B-B14F-4D97-AF65-F5344CB8AC3E}">
        <p14:creationId xmlns:p14="http://schemas.microsoft.com/office/powerpoint/2010/main" val="188835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86262" y="314845"/>
            <a:ext cx="5309132" cy="1199987"/>
          </a:xfrm>
        </p:spPr>
        <p:txBody>
          <a:bodyPr>
            <a:normAutofit fontScale="90000"/>
          </a:bodyPr>
          <a:lstStyle/>
          <a:p>
            <a:r>
              <a:rPr lang="en-US" b="1" dirty="0"/>
              <a:t>Silent Card Shuffle Answers</a:t>
            </a:r>
            <a:endParaRPr lang="en-AU" b="1" dirty="0"/>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124" y="142329"/>
            <a:ext cx="6148552" cy="4326989"/>
          </a:xfrm>
          <a:prstGeom prst="rect">
            <a:avLst/>
          </a:prstGeom>
        </p:spPr>
      </p:pic>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75130" y="2324208"/>
            <a:ext cx="6090745" cy="4290219"/>
          </a:xfrm>
          <a:prstGeom prst="rect">
            <a:avLst/>
          </a:prstGeom>
        </p:spPr>
      </p:pic>
    </p:spTree>
    <p:extLst>
      <p:ext uri="{BB962C8B-B14F-4D97-AF65-F5344CB8AC3E}">
        <p14:creationId xmlns:p14="http://schemas.microsoft.com/office/powerpoint/2010/main" val="2356118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rot="873605">
            <a:off x="8418458" y="2610014"/>
            <a:ext cx="3319325" cy="3049807"/>
          </a:xfrm>
          <a:prstGeom prst="rect">
            <a:avLst/>
          </a:prstGeom>
        </p:spPr>
      </p:pic>
      <p:sp>
        <p:nvSpPr>
          <p:cNvPr id="2" name="Content Placeholder 1"/>
          <p:cNvSpPr>
            <a:spLocks noGrp="1"/>
          </p:cNvSpPr>
          <p:nvPr>
            <p:ph idx="1"/>
          </p:nvPr>
        </p:nvSpPr>
        <p:spPr>
          <a:xfrm>
            <a:off x="1630365" y="977462"/>
            <a:ext cx="9997440" cy="5697004"/>
          </a:xfrm>
        </p:spPr>
        <p:txBody>
          <a:bodyPr>
            <a:normAutofit fontScale="92500" lnSpcReduction="10000"/>
          </a:bodyPr>
          <a:lstStyle/>
          <a:p>
            <a:pPr marL="82296" indent="0">
              <a:buNone/>
            </a:pPr>
            <a:r>
              <a:rPr lang="en-US" b="1" dirty="0"/>
              <a:t>Statement of Position: Thesis Statement–</a:t>
            </a:r>
          </a:p>
          <a:p>
            <a:pPr marL="82296" indent="0">
              <a:buNone/>
            </a:pPr>
            <a:r>
              <a:rPr lang="en-US" sz="2800" dirty="0"/>
              <a:t>Provides and overview of the topic and a statement of the basic position. It should capture the reader’s attention and give a preview of what is to follow.</a:t>
            </a:r>
          </a:p>
          <a:p>
            <a:pPr marL="82296" indent="0">
              <a:buNone/>
            </a:pPr>
            <a:r>
              <a:rPr lang="en-US" sz="2800" i="1" dirty="0"/>
              <a:t>These can include:</a:t>
            </a:r>
          </a:p>
          <a:p>
            <a:pPr>
              <a:buFont typeface="Arial" panose="020B0604020202020204" pitchFamily="34" charset="0"/>
              <a:buChar char="•"/>
            </a:pPr>
            <a:r>
              <a:rPr lang="en-US" sz="2800" i="1" dirty="0"/>
              <a:t>Strong statements</a:t>
            </a:r>
          </a:p>
          <a:p>
            <a:pPr>
              <a:buFont typeface="Arial" panose="020B0604020202020204" pitchFamily="34" charset="0"/>
              <a:buChar char="•"/>
            </a:pPr>
            <a:r>
              <a:rPr lang="en-US" sz="2800" i="1" dirty="0"/>
              <a:t>Quotes</a:t>
            </a:r>
          </a:p>
          <a:p>
            <a:pPr>
              <a:buFont typeface="Arial" panose="020B0604020202020204" pitchFamily="34" charset="0"/>
              <a:buChar char="•"/>
            </a:pPr>
            <a:r>
              <a:rPr lang="en-US" sz="2800" i="1" dirty="0"/>
              <a:t>Statistics or facts</a:t>
            </a:r>
          </a:p>
          <a:p>
            <a:pPr>
              <a:buFont typeface="Arial" panose="020B0604020202020204" pitchFamily="34" charset="0"/>
              <a:buChar char="•"/>
            </a:pPr>
            <a:r>
              <a:rPr lang="en-US" sz="2800" i="1" dirty="0"/>
              <a:t>Questions / rhetorical questions</a:t>
            </a:r>
          </a:p>
          <a:p>
            <a:pPr>
              <a:buFont typeface="Arial" panose="020B0604020202020204" pitchFamily="34" charset="0"/>
              <a:buChar char="•"/>
            </a:pPr>
            <a:r>
              <a:rPr lang="en-US" sz="2800" i="1" dirty="0"/>
              <a:t>Exaggeration</a:t>
            </a:r>
          </a:p>
          <a:p>
            <a:pPr>
              <a:buFont typeface="Arial" panose="020B0604020202020204" pitchFamily="34" charset="0"/>
              <a:buChar char="•"/>
            </a:pPr>
            <a:r>
              <a:rPr lang="en-US" sz="2800" i="1" dirty="0" err="1"/>
              <a:t>Humour</a:t>
            </a:r>
            <a:r>
              <a:rPr lang="en-US" sz="2800" i="1" dirty="0"/>
              <a:t> attention grabbing openings</a:t>
            </a:r>
          </a:p>
          <a:p>
            <a:pPr>
              <a:buFont typeface="Arial" panose="020B0604020202020204" pitchFamily="34" charset="0"/>
              <a:buChar char="•"/>
            </a:pPr>
            <a:r>
              <a:rPr lang="en-US" sz="2800" i="1" dirty="0"/>
              <a:t>Addressing the reader directly </a:t>
            </a:r>
            <a:r>
              <a:rPr lang="en-US" sz="2800" i="1" dirty="0" err="1"/>
              <a:t>e.g</a:t>
            </a:r>
            <a:r>
              <a:rPr lang="en-US" sz="2800" i="1" dirty="0"/>
              <a:t> imaging a world with out television</a:t>
            </a:r>
          </a:p>
          <a:p>
            <a:pPr>
              <a:buFont typeface="Arial" panose="020B0604020202020204" pitchFamily="34" charset="0"/>
              <a:buChar char="•"/>
            </a:pPr>
            <a:endParaRPr lang="en-US" sz="2800" i="1" dirty="0"/>
          </a:p>
          <a:p>
            <a:pPr marL="82296" indent="0">
              <a:buNone/>
            </a:pPr>
            <a:endParaRPr lang="en-US" sz="2800" i="1" dirty="0"/>
          </a:p>
        </p:txBody>
      </p:sp>
      <p:sp>
        <p:nvSpPr>
          <p:cNvPr id="3" name="Title 2"/>
          <p:cNvSpPr>
            <a:spLocks noGrp="1"/>
          </p:cNvSpPr>
          <p:nvPr>
            <p:ph type="title"/>
          </p:nvPr>
        </p:nvSpPr>
        <p:spPr>
          <a:xfrm>
            <a:off x="1630365" y="0"/>
            <a:ext cx="9997440" cy="977462"/>
          </a:xfrm>
        </p:spPr>
        <p:txBody>
          <a:bodyPr>
            <a:normAutofit/>
          </a:bodyPr>
          <a:lstStyle/>
          <a:p>
            <a:r>
              <a:rPr lang="en-US" b="1" dirty="0"/>
              <a:t>Introduction Paragraph- </a:t>
            </a:r>
            <a:endParaRPr lang="en-AU" b="1" dirty="0"/>
          </a:p>
        </p:txBody>
      </p:sp>
    </p:spTree>
    <p:extLst>
      <p:ext uri="{BB962C8B-B14F-4D97-AF65-F5344CB8AC3E}">
        <p14:creationId xmlns:p14="http://schemas.microsoft.com/office/powerpoint/2010/main" val="1596643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0365" y="977462"/>
            <a:ext cx="9997440" cy="5697004"/>
          </a:xfrm>
        </p:spPr>
        <p:txBody>
          <a:bodyPr>
            <a:normAutofit/>
          </a:bodyPr>
          <a:lstStyle/>
          <a:p>
            <a:pPr>
              <a:buFont typeface="Arial" panose="020B0604020202020204" pitchFamily="34" charset="0"/>
              <a:buChar char="•"/>
            </a:pPr>
            <a:endParaRPr lang="en-US" sz="2800" i="1" dirty="0"/>
          </a:p>
          <a:p>
            <a:pPr marL="82296" indent="0">
              <a:buNone/>
            </a:pPr>
            <a:r>
              <a:rPr lang="en-US" dirty="0"/>
              <a:t>You can choose your friends but you can’t choose your relatives. This may be true, but does it mean that friends are more important just because you choose who they are? I don’t think so, but not everyone </a:t>
            </a:r>
            <a:r>
              <a:rPr lang="en-AU" dirty="0"/>
              <a:t>will agree.</a:t>
            </a:r>
            <a:endParaRPr lang="en-US" sz="2800" i="1" dirty="0"/>
          </a:p>
        </p:txBody>
      </p:sp>
      <p:sp>
        <p:nvSpPr>
          <p:cNvPr id="3" name="Title 2"/>
          <p:cNvSpPr>
            <a:spLocks noGrp="1"/>
          </p:cNvSpPr>
          <p:nvPr>
            <p:ph type="title"/>
          </p:nvPr>
        </p:nvSpPr>
        <p:spPr>
          <a:xfrm>
            <a:off x="1630365" y="0"/>
            <a:ext cx="9997440" cy="977462"/>
          </a:xfrm>
        </p:spPr>
        <p:txBody>
          <a:bodyPr>
            <a:normAutofit/>
          </a:bodyPr>
          <a:lstStyle/>
          <a:p>
            <a:r>
              <a:rPr lang="en-US" b="1" dirty="0"/>
              <a:t>Introduction Paragraph- </a:t>
            </a:r>
            <a:endParaRPr lang="en-AU" b="1" dirty="0"/>
          </a:p>
        </p:txBody>
      </p:sp>
    </p:spTree>
    <p:extLst>
      <p:ext uri="{BB962C8B-B14F-4D97-AF65-F5344CB8AC3E}">
        <p14:creationId xmlns:p14="http://schemas.microsoft.com/office/powerpoint/2010/main" val="60756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0365" y="977462"/>
            <a:ext cx="9997440" cy="5697004"/>
          </a:xfrm>
        </p:spPr>
        <p:txBody>
          <a:bodyPr>
            <a:normAutofit/>
          </a:bodyPr>
          <a:lstStyle/>
          <a:p>
            <a:pPr marL="82296" indent="0">
              <a:buNone/>
            </a:pPr>
            <a:r>
              <a:rPr lang="en-US" dirty="0"/>
              <a:t>In today’s society, I strongly believe that television has no educational value for children. Television makes them lazy, wastes time, and it can also promote aggressive </a:t>
            </a:r>
            <a:r>
              <a:rPr lang="en-US" dirty="0" err="1"/>
              <a:t>behaviour</a:t>
            </a:r>
            <a:r>
              <a:rPr lang="en-US" dirty="0"/>
              <a:t>. </a:t>
            </a:r>
            <a:endParaRPr lang="en-US" sz="2800" i="1" dirty="0"/>
          </a:p>
        </p:txBody>
      </p:sp>
      <p:sp>
        <p:nvSpPr>
          <p:cNvPr id="3" name="Title 2"/>
          <p:cNvSpPr>
            <a:spLocks noGrp="1"/>
          </p:cNvSpPr>
          <p:nvPr>
            <p:ph type="title"/>
          </p:nvPr>
        </p:nvSpPr>
        <p:spPr>
          <a:xfrm>
            <a:off x="1630365" y="0"/>
            <a:ext cx="9997440" cy="977462"/>
          </a:xfrm>
        </p:spPr>
        <p:txBody>
          <a:bodyPr>
            <a:normAutofit/>
          </a:bodyPr>
          <a:lstStyle/>
          <a:p>
            <a:r>
              <a:rPr lang="en-US" b="1" dirty="0"/>
              <a:t>Introduction Paragraph- </a:t>
            </a:r>
            <a:endParaRPr lang="en-AU" b="1" dirty="0"/>
          </a:p>
        </p:txBody>
      </p:sp>
    </p:spTree>
    <p:extLst>
      <p:ext uri="{BB962C8B-B14F-4D97-AF65-F5344CB8AC3E}">
        <p14:creationId xmlns:p14="http://schemas.microsoft.com/office/powerpoint/2010/main" val="182477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0365" y="977462"/>
            <a:ext cx="9997440" cy="5697004"/>
          </a:xfrm>
        </p:spPr>
        <p:txBody>
          <a:bodyPr>
            <a:normAutofit fontScale="92500"/>
          </a:bodyPr>
          <a:lstStyle/>
          <a:p>
            <a:pPr marL="82296" indent="0">
              <a:buNone/>
            </a:pPr>
            <a:r>
              <a:rPr lang="en-US" dirty="0"/>
              <a:t>Climate change is sometimes also known as ‘Global Warming’. It is such a critical issue that world leaders have met to try and find a workable solution. Unfortunately, no agreement was reached because everyone had a different point of view. Some people think that nothing we do can change what is happening, that it is completely natural, while others argue strongly that the human impact on the climate over the last hundred years, and the increasing levels of carbon dioxide into the atmosphere, have had a devastating impact on our environment. So who is right?</a:t>
            </a:r>
            <a:endParaRPr lang="en-US" sz="2800" i="1" dirty="0"/>
          </a:p>
        </p:txBody>
      </p:sp>
      <p:sp>
        <p:nvSpPr>
          <p:cNvPr id="3" name="Title 2"/>
          <p:cNvSpPr>
            <a:spLocks noGrp="1"/>
          </p:cNvSpPr>
          <p:nvPr>
            <p:ph type="title"/>
          </p:nvPr>
        </p:nvSpPr>
        <p:spPr>
          <a:xfrm>
            <a:off x="1630365" y="0"/>
            <a:ext cx="9997440" cy="977462"/>
          </a:xfrm>
        </p:spPr>
        <p:txBody>
          <a:bodyPr>
            <a:normAutofit/>
          </a:bodyPr>
          <a:lstStyle/>
          <a:p>
            <a:r>
              <a:rPr lang="en-US" b="1" dirty="0"/>
              <a:t>Introduction Paragraph- </a:t>
            </a:r>
            <a:endParaRPr lang="en-AU" b="1" dirty="0"/>
          </a:p>
        </p:txBody>
      </p:sp>
    </p:spTree>
    <p:extLst>
      <p:ext uri="{BB962C8B-B14F-4D97-AF65-F5344CB8AC3E}">
        <p14:creationId xmlns:p14="http://schemas.microsoft.com/office/powerpoint/2010/main" val="115792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template" id="{C9C6C84C-31C8-4C76-8A44-8310A8257221}" vid="{45DD48F0-B408-4E69-8193-603DE231DF4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081611-814B-4EEC-95CB-5163EF94D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Idea design slides</Template>
  <TotalTime>0</TotalTime>
  <Words>392</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Verdana</vt:lpstr>
      <vt:lpstr>Wingdings 2</vt:lpstr>
      <vt:lpstr>Idea design template</vt:lpstr>
      <vt:lpstr>What is Persuasive Writing?</vt:lpstr>
      <vt:lpstr>It is definition time!</vt:lpstr>
      <vt:lpstr>Key features of writing to persuade</vt:lpstr>
      <vt:lpstr>Activity – Silent Card Shuffle </vt:lpstr>
      <vt:lpstr>Silent Card Shuffle Answers</vt:lpstr>
      <vt:lpstr>Introduction Paragraph- </vt:lpstr>
      <vt:lpstr>Introduction Paragraph- </vt:lpstr>
      <vt:lpstr>Introduction Paragraph- </vt:lpstr>
      <vt:lpstr>Introduction Paragraph-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2017-04-25T09:07:13Z</dcterms:created>
  <dcterms:modified xsi:type="dcterms:W3CDTF">2017-04-30T12:50:02Z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TC034605219991</vt:lpwstr>
  </property>
</Properties>
</file>