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77" r:id="rId16"/>
    <p:sldId id="278" r:id="rId17"/>
    <p:sldId id="280" r:id="rId18"/>
    <p:sldId id="282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9999"/>
    <a:srgbClr val="D42C80"/>
    <a:srgbClr val="FF6600"/>
    <a:srgbClr val="CE2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23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FB3F1-7417-4AEF-A38C-48751C6E6D2B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10F5A-2036-45E5-9EED-2967BCBE0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1851F3-D879-4D2B-B235-B1E67C4A83DD}" type="datetimeFigureOut">
              <a:rPr lang="en-US" smtClean="0"/>
              <a:pPr/>
              <a:t>22/7/18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30D543-CF22-4DFE-99CA-BA8AC297F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Relationship Id="rId3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Relationship Id="rId3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gif"/><Relationship Id="rId3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mathmix.com/media/images/Subjects/Fractions/ReducingFractions/pic2.gif" TargetMode="External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7" Type="http://schemas.openxmlformats.org/officeDocument/2006/relationships/hyperlink" Target="http://upload.wikimedia.org/wikipedia/en/b/ba/Flag_of_Germany.svg" TargetMode="External"/><Relationship Id="rId8" Type="http://schemas.openxmlformats.org/officeDocument/2006/relationships/image" Target="../media/image24.jpeg"/><Relationship Id="rId9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0/03/Flag_of_Italy.sv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Fractions Unit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Miss O.</a:t>
            </a:r>
            <a:endParaRPr lang="en-US" dirty="0"/>
          </a:p>
        </p:txBody>
      </p:sp>
      <p:pic>
        <p:nvPicPr>
          <p:cNvPr id="23554" name="Picture 2" descr="http://upload.wikimedia.org/wikipedia/commons/thumb/4/4f/Cake_fractions.svg/270px-Cake_fractio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790950" cy="2878314"/>
          </a:xfrm>
          <a:prstGeom prst="rect">
            <a:avLst/>
          </a:prstGeom>
          <a:noFill/>
        </p:spPr>
      </p:pic>
      <p:pic>
        <p:nvPicPr>
          <p:cNvPr id="23556" name="Picture 4" descr="http://2.bp.blogspot.com/-ZFm-peYGyaQ/TZveSkK5qqI/AAAAAAAAA4c/PLW7QFa9Hcg/s1600/Fraction+Fun.jpg"/>
          <p:cNvPicPr>
            <a:picLocks noChangeAspect="1" noChangeArrowheads="1"/>
          </p:cNvPicPr>
          <p:nvPr/>
        </p:nvPicPr>
        <p:blipFill>
          <a:blip r:embed="rId3" cstate="print"/>
          <a:srcRect l="3922" r="3922"/>
          <a:stretch>
            <a:fillRect/>
          </a:stretch>
        </p:blipFill>
        <p:spPr bwMode="auto">
          <a:xfrm>
            <a:off x="457200" y="457200"/>
            <a:ext cx="3581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termarked.cutcaster.com/cutcaster-photo-100733335-Bananas-apples-and-ora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09800"/>
            <a:ext cx="52578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638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total number of fruits?</a:t>
            </a:r>
          </a:p>
          <a:p>
            <a:pPr lvl="1"/>
            <a:r>
              <a:rPr lang="en-US" dirty="0" smtClean="0"/>
              <a:t>This will be your denominator!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What fraction of this set are bananas?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fraction of this set are oranges?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fraction of this set are apples?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fraction of each set is blue?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609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7800" y="1752600"/>
            <a:ext cx="609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200" y="17526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24384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191000" y="18288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191000" y="24384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876800" y="18288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876800" y="2438400"/>
            <a:ext cx="533400" cy="457200"/>
          </a:xfrm>
          <a:prstGeom prst="star5">
            <a:avLst>
              <a:gd name="adj" fmla="val 36058"/>
              <a:gd name="hf" fmla="val 105146"/>
              <a:gd name="vf" fmla="val 11055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152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153400" y="17526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914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53400" y="2590800"/>
            <a:ext cx="609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4953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to show the fraction 3/5 as part of a set!</a:t>
            </a:r>
            <a:endParaRPr lang="en-US" sz="3200" dirty="0"/>
          </a:p>
        </p:txBody>
      </p:sp>
      <p:pic>
        <p:nvPicPr>
          <p:cNvPr id="23555" name="Picture 3" descr="C:\Documents and Settings\hoberlan\Local Settings\Temporary Internet Files\Content.IE5\2XS3B816\MC9001981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5523" y="4572000"/>
            <a:ext cx="2970330" cy="2034766"/>
          </a:xfrm>
          <a:prstGeom prst="rect">
            <a:avLst/>
          </a:prstGeom>
          <a:noFill/>
        </p:spPr>
      </p:pic>
      <p:sp>
        <p:nvSpPr>
          <p:cNvPr id="23" name="Isosceles Triangle 22"/>
          <p:cNvSpPr/>
          <p:nvPr/>
        </p:nvSpPr>
        <p:spPr>
          <a:xfrm>
            <a:off x="3048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9906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1676400" y="3657600"/>
            <a:ext cx="609600" cy="685800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1/3 of a set is apples, what part is NOT apples?</a:t>
            </a:r>
            <a:endParaRPr lang="en-US" dirty="0"/>
          </a:p>
        </p:txBody>
      </p:sp>
      <p:pic>
        <p:nvPicPr>
          <p:cNvPr id="24578" name="Picture 2" descr="C:\Documents and Settings\hoberlan\Local Settings\Temporary Internet Files\Content.IE5\GWL0QBGF\MC9102169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1600200" cy="1661107"/>
          </a:xfrm>
          <a:prstGeom prst="rect">
            <a:avLst/>
          </a:prstGeom>
          <a:noFill/>
        </p:spPr>
      </p:pic>
      <p:pic>
        <p:nvPicPr>
          <p:cNvPr id="24579" name="Picture 3" descr="C:\Documents and Settings\hoberlan\Local Settings\Temporary Internet Files\Content.IE5\2XS3B816\MC9004369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05000"/>
            <a:ext cx="1714500" cy="1714500"/>
          </a:xfrm>
          <a:prstGeom prst="rect">
            <a:avLst/>
          </a:prstGeom>
          <a:noFill/>
        </p:spPr>
      </p:pic>
      <p:pic>
        <p:nvPicPr>
          <p:cNvPr id="6" name="Picture 3" descr="C:\Documents and Settings\hoberlan\Local Settings\Temporary Internet Files\Content.IE5\2XS3B816\MC9004369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050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model of a set to show each fraction.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500" u="sng" dirty="0" smtClean="0"/>
              <a:t> 2 </a:t>
            </a:r>
            <a:r>
              <a:rPr lang="en-US" sz="3500" dirty="0" smtClean="0"/>
              <a:t>		  </a:t>
            </a:r>
            <a:r>
              <a:rPr lang="en-US" sz="3500" u="sng" dirty="0" smtClean="0"/>
              <a:t> 1 </a:t>
            </a:r>
            <a:r>
              <a:rPr lang="en-US" sz="3500" dirty="0" smtClean="0"/>
              <a:t>		 	</a:t>
            </a:r>
            <a:r>
              <a:rPr lang="en-US" sz="3500" u="sng" dirty="0" smtClean="0"/>
              <a:t> 5 </a:t>
            </a:r>
            <a:r>
              <a:rPr lang="en-US" sz="3500" dirty="0" smtClean="0"/>
              <a:t>			</a:t>
            </a:r>
            <a:r>
              <a:rPr lang="en-US" sz="3500" u="sng" dirty="0" smtClean="0"/>
              <a:t> 7</a:t>
            </a:r>
          </a:p>
          <a:p>
            <a:pPr>
              <a:buNone/>
            </a:pPr>
            <a:r>
              <a:rPr lang="en-US" sz="3500" dirty="0" smtClean="0"/>
              <a:t> 3		   5			 6			8</a:t>
            </a:r>
            <a:endParaRPr lang="en-US" sz="3500" dirty="0"/>
          </a:p>
        </p:txBody>
      </p:sp>
      <p:pic>
        <p:nvPicPr>
          <p:cNvPr id="25602" name="Picture 2" descr="C:\Documents and Settings\hoberlan\Local Settings\Temporary Internet Files\Content.IE5\2OLB1FWV\MC9002344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326" y="4267200"/>
            <a:ext cx="2766801" cy="242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Whole Number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6477000" cy="38862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Whole number:  regular whole numbers without fractions.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5843" name="Picture 3" descr="C:\Documents and Settings\hoberlan.TEACH\Local Settings\Temporary Internet Files\Content.IE5\KJ9X5L1K\MC9001335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420656" cy="2173586"/>
          </a:xfrm>
          <a:prstGeom prst="rect">
            <a:avLst/>
          </a:prstGeom>
          <a:noFill/>
        </p:spPr>
      </p:pic>
      <p:pic>
        <p:nvPicPr>
          <p:cNvPr id="35845" name="Picture 5" descr="http://ed101.bu.edu/StudentDoc/current/ED101fa10/mlzhang/Images/whole%20numb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181350" cy="37149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6 more WHOLE NUMBERS </a:t>
            </a:r>
          </a:p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on your white board.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Unit Fraction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Unit fraction:  fraction with a smaller number on top (numerator) than the bottom (denominator)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Documents and Settings\hoberlan.TEACH\Local Settings\Temporary Internet Files\Content.IE5\JZLOCM34\MC9003581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28600"/>
            <a:ext cx="1884578" cy="10991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33528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6 more UNIT FRACTIONS </a:t>
            </a:r>
          </a:p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on your white board.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  <p:pic>
        <p:nvPicPr>
          <p:cNvPr id="4100" name="Picture 4" descr="C:\Documents and Settings\hoberlan.TEACH\Local Settings\Temporary Internet Files\Content.IE5\KJ9X5L1K\MC9002377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419600"/>
            <a:ext cx="2117002" cy="22015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002" y="2591457"/>
            <a:ext cx="3216998" cy="315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Improper Fraction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Improper Fraction: where the top number (numerator) is one and the bottom number (denominator) is another number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4818" name="Picture 2" descr="C:\Documents and Settings\hoberlan.TEACH\Local Settings\Temporary Internet Files\Content.IE5\JZLOCM34\MC9001334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24200"/>
            <a:ext cx="1980672" cy="3505200"/>
          </a:xfrm>
          <a:prstGeom prst="rect">
            <a:avLst/>
          </a:prstGeom>
          <a:noFill/>
        </p:spPr>
      </p:pic>
      <p:pic>
        <p:nvPicPr>
          <p:cNvPr id="34819" name="Picture 3" descr="C:\Documents and Settings\hoberlan.TEACH\Local Settings\Temporary Internet Files\Content.IE5\KJ9X5L1K\MC90014064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590800" cy="12792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38100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6 more IMPROPER FRACTIONS on your white board.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  <p:sp>
        <p:nvSpPr>
          <p:cNvPr id="4" name="AutoShape 2" descr="Unit Fr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2959202" cy="171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Mixed Number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6092952" cy="4495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Mixed Number:  A whole number WITH a fraction.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6867" name="Picture 3" descr="C:\Documents and Settings\hoberlan.TEACH\Local Settings\Temporary Internet Files\Content.IE5\KJ9X5L1K\MC9001327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0"/>
            <a:ext cx="1954794" cy="1903651"/>
          </a:xfrm>
          <a:prstGeom prst="rect">
            <a:avLst/>
          </a:prstGeom>
          <a:noFill/>
        </p:spPr>
      </p:pic>
      <p:pic>
        <p:nvPicPr>
          <p:cNvPr id="36869" name="Picture 5" descr="http://www.mathsisfun.com/definitions/images/mixed-fra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105150" cy="2571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B050"/>
                </a:solidFill>
                <a:latin typeface="Fawn Script" pitchFamily="2" charset="0"/>
              </a:rPr>
              <a:t>Talk with a partner, think up and write 6 more MIXED NUMBERS on your white board.</a:t>
            </a:r>
            <a:endParaRPr lang="en-US" sz="3000" dirty="0">
              <a:solidFill>
                <a:srgbClr val="00B050"/>
              </a:solidFill>
              <a:latin typeface="Fawn Script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0200" y="3048000"/>
            <a:ext cx="7620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2590800"/>
            <a:ext cx="304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Whole Number</a:t>
            </a:r>
            <a:endParaRPr lang="en-US" sz="3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7162800" y="4953000"/>
            <a:ext cx="1447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5715000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Fraction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Number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Mixed Number = A whole + a fraction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8914" name="Picture 2" descr="http://visualfractions.com/MixedCircles/mixcir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102882" cy="2895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28800" y="4038600"/>
            <a:ext cx="6553200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191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wholes + 5/6 (fraction) = mixed number</a:t>
            </a:r>
            <a:endParaRPr lang="en-US" sz="2800" dirty="0"/>
          </a:p>
        </p:txBody>
      </p:sp>
      <p:pic>
        <p:nvPicPr>
          <p:cNvPr id="38915" name="Picture 3" descr="C:\Documents and Settings\hoberlan.TEACH\Local Settings\Temporary Internet Files\Content.IE5\WNS361NO\MP9004465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368" y="0"/>
            <a:ext cx="2230632" cy="172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These Statements: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unit fraction is where the numerator </a:t>
            </a:r>
            <a:r>
              <a:rPr lang="en-US" dirty="0"/>
              <a:t>is </a:t>
            </a:r>
            <a:r>
              <a:rPr lang="en-US" dirty="0" smtClean="0"/>
              <a:t>_____________ and the denominator is _____________.</a:t>
            </a:r>
            <a:endParaRPr lang="en-US" dirty="0"/>
          </a:p>
          <a:p>
            <a:r>
              <a:rPr lang="en-US" dirty="0" smtClean="0"/>
              <a:t>A mixed number is the sum of a _____________</a:t>
            </a:r>
          </a:p>
          <a:p>
            <a:pPr>
              <a:buNone/>
            </a:pPr>
            <a:r>
              <a:rPr lang="en-US" dirty="0"/>
              <a:t>a</a:t>
            </a:r>
            <a:r>
              <a:rPr lang="en-US" dirty="0" smtClean="0"/>
              <a:t>nd a ________________.</a:t>
            </a:r>
          </a:p>
          <a:p>
            <a:r>
              <a:rPr lang="en-US" dirty="0" smtClean="0"/>
              <a:t>The __________________ is the number on the bottom of a fraction, and the _________________ is the number on the top of a fraction.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7890" name="Picture 2" descr="C:\Documents and Settings\hoberlan.TEACH\Local Settings\Temporary Internet Files\Content.IE5\KJ9X5L1K\MP9004491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115330"/>
            <a:ext cx="2105351" cy="1710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Numerator = # on top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600200"/>
            <a:ext cx="8153400" cy="1219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Denominator = # on the bottom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440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			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(down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below)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ttp://ed101.bu.edu/StudentDoc/current/ED101fa10/mlzhang/Images/The%20Numer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4972050" cy="280987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600200" y="5105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480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Denominator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03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equal parts are described?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5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many equal parts are in all (total)?</a:t>
            </a:r>
            <a:endParaRPr lang="en-US" dirty="0"/>
          </a:p>
        </p:txBody>
      </p:sp>
      <p:pic>
        <p:nvPicPr>
          <p:cNvPr id="26628" name="Picture 4" descr="http://openclipart.org/image/800px/svg_to_png/82381/128285009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397125" cy="2397125"/>
          </a:xfrm>
          <a:prstGeom prst="rect">
            <a:avLst/>
          </a:prstGeom>
          <a:noFill/>
        </p:spPr>
      </p:pic>
      <p:pic>
        <p:nvPicPr>
          <p:cNvPr id="26630" name="Picture 6" descr="http://mathstory.com/Poems/poem%20images/mydognumerator/dogonhou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869671" cy="2209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19400" y="5791200"/>
            <a:ext cx="5486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7030A0"/>
                </a:solidFill>
              </a:rPr>
              <a:t>You can also write it:  1/2</a:t>
            </a:r>
            <a:endParaRPr lang="en-US" sz="35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</a:t>
            </a:r>
            <a:r>
              <a:rPr lang="en-US" dirty="0" smtClean="0">
                <a:solidFill>
                  <a:srgbClr val="7030A0"/>
                </a:solidFill>
              </a:rPr>
              <a:t>Whole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273552" cy="44958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Whole = 1 </a:t>
            </a:r>
            <a:r>
              <a:rPr lang="en-US" dirty="0" smtClean="0"/>
              <a:t>complete thing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Different from a hole in the ground</a:t>
            </a:r>
            <a:endParaRPr lang="en-US" dirty="0"/>
          </a:p>
        </p:txBody>
      </p:sp>
      <p:pic>
        <p:nvPicPr>
          <p:cNvPr id="27650" name="Picture 2" descr="http://www.mathwarehouse.com/fractions/images/picture-of-fraction-pieces-of-pizza-whole-piz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5257800" cy="5571565"/>
          </a:xfrm>
          <a:prstGeom prst="rect">
            <a:avLst/>
          </a:prstGeom>
          <a:noFill/>
        </p:spPr>
      </p:pic>
      <p:pic>
        <p:nvPicPr>
          <p:cNvPr id="27651" name="Picture 3" descr="C:\Documents and Settings\hoberlan\Local Settings\Temporary Internet Files\Content.IE5\2XS3B816\MC9002988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1805940" cy="1225296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6400800" y="152400"/>
            <a:ext cx="1219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6" idx="4"/>
          </p:cNvCxnSpPr>
          <p:nvPr/>
        </p:nvCxnSpPr>
        <p:spPr>
          <a:xfrm rot="16200000" flipH="1">
            <a:off x="6477000" y="6858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6" idx="6"/>
          </p:cNvCxnSpPr>
          <p:nvPr/>
        </p:nvCxnSpPr>
        <p:spPr>
          <a:xfrm rot="10800000" flipH="1">
            <a:off x="6400800" y="685800"/>
            <a:ext cx="1219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6" idx="7"/>
          </p:cNvCxnSpPr>
          <p:nvPr/>
        </p:nvCxnSpPr>
        <p:spPr>
          <a:xfrm rot="5400000" flipH="1" flipV="1">
            <a:off x="6633229" y="254748"/>
            <a:ext cx="754342" cy="86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6" idx="5"/>
          </p:cNvCxnSpPr>
          <p:nvPr/>
        </p:nvCxnSpPr>
        <p:spPr>
          <a:xfrm rot="16200000" flipH="1">
            <a:off x="6633229" y="254748"/>
            <a:ext cx="754342" cy="862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WHOLE </a:t>
            </a:r>
            <a:r>
              <a:rPr lang="en-US" dirty="0" smtClean="0">
                <a:sym typeface="Wingdings" pitchFamily="2" charset="2"/>
              </a:rPr>
              <a:t> 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7010400" cy="838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 top number and the bottom are the same!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4000" dirty="0" smtClean="0"/>
              <a:t>		</a:t>
            </a:r>
            <a:r>
              <a:rPr lang="en-US" sz="4000" b="1" u="sng" dirty="0" smtClean="0">
                <a:solidFill>
                  <a:srgbClr val="D4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r>
              <a:rPr lang="en-US" sz="4000" dirty="0" smtClean="0"/>
              <a:t>		</a:t>
            </a:r>
            <a:r>
              <a:rPr lang="en-US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</a:p>
          <a:p>
            <a:r>
              <a:rPr lang="en-US" sz="4000" dirty="0"/>
              <a:t>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4000" dirty="0" smtClean="0"/>
              <a:t>		 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4000" dirty="0" smtClean="0"/>
              <a:t>		  </a:t>
            </a: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 smtClean="0"/>
              <a:t>		</a:t>
            </a:r>
            <a:r>
              <a:rPr lang="en-US" sz="4000" b="1" dirty="0" smtClean="0">
                <a:solidFill>
                  <a:srgbClr val="D42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	</a:t>
            </a:r>
            <a:r>
              <a:rPr lang="en-US" sz="4000" dirty="0" smtClean="0"/>
              <a:t>	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r>
              <a:rPr lang="en-US" sz="3000" dirty="0" smtClean="0"/>
              <a:t>	</a:t>
            </a:r>
            <a:endParaRPr lang="en-US" sz="3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800600"/>
            <a:ext cx="60198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 me some more fractions that equal 1 whole!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3" name="Picture 1" descr="C:\Documents and Settings\hoberlan\Local Settings\Temporary Internet Files\Content.IE5\2OLB1FWV\MP9003847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90554"/>
            <a:ext cx="2733510" cy="2702270"/>
          </a:xfrm>
          <a:prstGeom prst="rect">
            <a:avLst/>
          </a:prstGeom>
          <a:noFill/>
        </p:spPr>
      </p:pic>
      <p:pic>
        <p:nvPicPr>
          <p:cNvPr id="28674" name="Picture 2" descr="C:\Documents and Settings\hoberlan\Local Settings\Temporary Internet Files\Content.IE5\F1MDU8BW\MP9004465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1885950" cy="2442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Whole</a:t>
            </a:r>
            <a:endParaRPr lang="en-US" dirty="0"/>
          </a:p>
        </p:txBody>
      </p:sp>
      <p:pic>
        <p:nvPicPr>
          <p:cNvPr id="18434" name="Picture 2" descr="http://www.green-planet-solar-energy.com/images/finding-equivalent-fra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95800"/>
            <a:ext cx="4400550" cy="1914525"/>
          </a:xfrm>
          <a:prstGeom prst="rect">
            <a:avLst/>
          </a:prstGeom>
          <a:noFill/>
        </p:spPr>
      </p:pic>
      <p:pic>
        <p:nvPicPr>
          <p:cNvPr id="18436" name="Picture 4" descr="http://www.mathleague.com/help/fractions/IMG0001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3114675" cy="25021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01000" y="2438400"/>
            <a:ext cx="838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009999"/>
                </a:solidFill>
              </a:rPr>
              <a:t>4/6</a:t>
            </a:r>
            <a:endParaRPr lang="en-US" sz="3500" b="1" dirty="0">
              <a:solidFill>
                <a:srgbClr val="009999"/>
              </a:solidFill>
            </a:endParaRPr>
          </a:p>
        </p:txBody>
      </p:sp>
      <p:pic>
        <p:nvPicPr>
          <p:cNvPr id="18438" name="Picture 6" descr="http://www.northwood.org.uk/fractions_clip_image002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4219575" cy="30480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rot="5400000">
            <a:off x="457200" y="4876800"/>
            <a:ext cx="1066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2743994" y="4876006"/>
            <a:ext cx="1066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5562600"/>
            <a:ext cx="114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43200" y="5562600"/>
            <a:ext cx="1143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hoffnermath.files.wordpress.com/2009/10/fract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229600" cy="6724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Whole</a:t>
            </a:r>
            <a:endParaRPr lang="en-US" dirty="0"/>
          </a:p>
        </p:txBody>
      </p:sp>
      <p:pic>
        <p:nvPicPr>
          <p:cNvPr id="29698" name="Picture 2" descr="http://www.helpingwithmath.com/images/fractions/Half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2362200" cy="2369845"/>
          </a:xfrm>
          <a:prstGeom prst="rect">
            <a:avLst/>
          </a:prstGeom>
          <a:noFill/>
        </p:spPr>
      </p:pic>
      <p:pic>
        <p:nvPicPr>
          <p:cNvPr id="29700" name="Picture 4" descr="http://ed101.bu.edu/StudentDoc/current/ED101sp10/elpogson/Images/Fourth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2362200" cy="2369844"/>
          </a:xfrm>
          <a:prstGeom prst="rect">
            <a:avLst/>
          </a:prstGeom>
          <a:noFill/>
        </p:spPr>
      </p:pic>
      <p:pic>
        <p:nvPicPr>
          <p:cNvPr id="1026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752600"/>
            <a:ext cx="23622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548640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What’s the fraction we should write for each?</a:t>
            </a:r>
            <a:endParaRPr lang="en-US" sz="3000" dirty="0"/>
          </a:p>
        </p:txBody>
      </p:sp>
      <p:pic>
        <p:nvPicPr>
          <p:cNvPr id="1027" name="Picture 3" descr="C:\Documents and Settings\hoberlan\Local Settings\Temporary Internet Files\Content.IE5\2OLB1FWV\MC90043396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Write a fraction for the part of each flag that is red.</a:t>
            </a:r>
            <a:endParaRPr lang="en-US" dirty="0"/>
          </a:p>
        </p:txBody>
      </p:sp>
      <p:pic>
        <p:nvPicPr>
          <p:cNvPr id="20482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2743200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Italy</a:t>
            </a:r>
            <a:endParaRPr lang="en-US" sz="3000" dirty="0"/>
          </a:p>
        </p:txBody>
      </p:sp>
      <p:pic>
        <p:nvPicPr>
          <p:cNvPr id="20484" name="Picture 4" descr="http://www.olstars.com/images/flags/Big/i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676400"/>
            <a:ext cx="2705235" cy="18056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576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Indonesia</a:t>
            </a:r>
            <a:endParaRPr lang="en-US" sz="3000" dirty="0"/>
          </a:p>
        </p:txBody>
      </p:sp>
      <p:pic>
        <p:nvPicPr>
          <p:cNvPr id="20486" name="Picture 6" descr="http://www.worldatlas.com/webimage/flags/countrys/zzzflags/tw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676400"/>
            <a:ext cx="2743200" cy="1832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81800" y="3429000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Taiwan</a:t>
            </a:r>
            <a:endParaRPr lang="en-US" sz="3000" dirty="0"/>
          </a:p>
        </p:txBody>
      </p:sp>
      <p:pic>
        <p:nvPicPr>
          <p:cNvPr id="20488" name="Picture 8" descr="http://www.worldatlas.com/webimage/flags/countrys/zzzflags/atlar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" y="4419600"/>
            <a:ext cx="2666998" cy="17799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Austria</a:t>
            </a:r>
            <a:endParaRPr lang="en-US" sz="3000" dirty="0"/>
          </a:p>
        </p:txBody>
      </p:sp>
      <p:pic>
        <p:nvPicPr>
          <p:cNvPr id="20491" name="Picture 11" descr="See full size imag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4495800"/>
            <a:ext cx="2819400" cy="16958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6576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Germany</a:t>
            </a:r>
            <a:endParaRPr lang="en-US" sz="3000" dirty="0"/>
          </a:p>
        </p:txBody>
      </p:sp>
      <p:pic>
        <p:nvPicPr>
          <p:cNvPr id="20493" name="Picture 13" descr="http://www.spain-flag.eu/photos/spain-fla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4600" y="4419600"/>
            <a:ext cx="2819400" cy="184903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858000" y="6304002"/>
            <a:ext cx="2057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Spain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Draw a model to show each fraction: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</a:t>
            </a:r>
            <a:r>
              <a:rPr lang="en-US" sz="4000" u="sng" dirty="0" smtClean="0"/>
              <a:t> 3 </a:t>
            </a:r>
            <a:r>
              <a:rPr lang="en-US" sz="4000" dirty="0" smtClean="0"/>
              <a:t>			 </a:t>
            </a:r>
            <a:r>
              <a:rPr lang="en-US" sz="4000" u="sng" dirty="0" smtClean="0"/>
              <a:t> 4 </a:t>
            </a:r>
            <a:r>
              <a:rPr lang="en-US" sz="4000" dirty="0" smtClean="0"/>
              <a:t>			</a:t>
            </a:r>
            <a:r>
              <a:rPr lang="en-US" sz="4000" u="sng" dirty="0" smtClean="0"/>
              <a:t> 1    </a:t>
            </a:r>
          </a:p>
          <a:p>
            <a:pPr>
              <a:buNone/>
            </a:pPr>
            <a:r>
              <a:rPr lang="en-US" sz="4000" dirty="0" smtClean="0"/>
              <a:t>10			  8			 6		</a:t>
            </a:r>
            <a:endParaRPr lang="en-US" sz="4000" dirty="0"/>
          </a:p>
        </p:txBody>
      </p:sp>
      <p:pic>
        <p:nvPicPr>
          <p:cNvPr id="21506" name="Picture 2" descr="C:\Documents and Settings\hoberlan\Local Settings\Temporary Internet Files\Content.IE5\GWL0QBGF\MC9002328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03825"/>
            <a:ext cx="3680561" cy="265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1750</TotalTime>
  <Words>455</Words>
  <Application>Microsoft Macintosh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Median</vt:lpstr>
      <vt:lpstr>Fractions Unit</vt:lpstr>
      <vt:lpstr>Numerator = # on top</vt:lpstr>
      <vt:lpstr>Parts of a Whole</vt:lpstr>
      <vt:lpstr>1 WHOLE  fraction</vt:lpstr>
      <vt:lpstr>Parts of a Whole</vt:lpstr>
      <vt:lpstr>PowerPoint Presentation</vt:lpstr>
      <vt:lpstr>Parts of a Whole</vt:lpstr>
      <vt:lpstr>Write a fraction for the part of each flag that is red.</vt:lpstr>
      <vt:lpstr>Draw a model to show each fraction:</vt:lpstr>
      <vt:lpstr>Parts of a Set</vt:lpstr>
      <vt:lpstr>What fraction of each set is blue?</vt:lpstr>
      <vt:lpstr>If 1/3 of a set is apples, what part is NOT apples?</vt:lpstr>
      <vt:lpstr>Draw a model of a set to show each fraction.</vt:lpstr>
      <vt:lpstr>Whole Number</vt:lpstr>
      <vt:lpstr>Unit Fraction</vt:lpstr>
      <vt:lpstr>Improper Fraction</vt:lpstr>
      <vt:lpstr>Mixed Number</vt:lpstr>
      <vt:lpstr>Mixed Number Models</vt:lpstr>
      <vt:lpstr>Complete These Statements:</vt:lpstr>
    </vt:vector>
  </TitlesOfParts>
  <Company>LCPS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Unit</dc:title>
  <dc:creator>LCPS</dc:creator>
  <cp:lastModifiedBy>Stacey Mills</cp:lastModifiedBy>
  <cp:revision>87</cp:revision>
  <dcterms:created xsi:type="dcterms:W3CDTF">2012-02-28T15:28:59Z</dcterms:created>
  <dcterms:modified xsi:type="dcterms:W3CDTF">2018-07-22T12:07:29Z</dcterms:modified>
</cp:coreProperties>
</file>