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7" r:id="rId12"/>
    <p:sldId id="274" r:id="rId13"/>
    <p:sldId id="268" r:id="rId14"/>
    <p:sldId id="276" r:id="rId15"/>
    <p:sldId id="269" r:id="rId16"/>
    <p:sldId id="275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72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7481E-AF08-4FAD-9E32-C3A5A79BE85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8D3FF86-C772-482A-9742-F14F437039C9}">
      <dgm:prSet phldrT="[Text]"/>
      <dgm:spPr/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F6A8492A-BDC9-46C8-B752-BD787C27DE23}" type="parTrans" cxnId="{1F47ED85-9D09-41B2-A2D8-39D5E07A3C1B}">
      <dgm:prSet/>
      <dgm:spPr/>
      <dgm:t>
        <a:bodyPr/>
        <a:lstStyle/>
        <a:p>
          <a:endParaRPr lang="en-GB"/>
        </a:p>
      </dgm:t>
    </dgm:pt>
    <dgm:pt modelId="{EDB795E4-6744-4A6F-8E20-1788935AE0AE}" type="sibTrans" cxnId="{1F47ED85-9D09-41B2-A2D8-39D5E07A3C1B}">
      <dgm:prSet/>
      <dgm:spPr/>
      <dgm:t>
        <a:bodyPr/>
        <a:lstStyle/>
        <a:p>
          <a:endParaRPr lang="en-GB"/>
        </a:p>
      </dgm:t>
    </dgm:pt>
    <dgm:pt modelId="{B87C9194-FE61-463C-A457-B162F0B4DDBF}" type="pres">
      <dgm:prSet presAssocID="{ACD7481E-AF08-4FAD-9E32-C3A5A79BE85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8660648-31D5-4413-A645-6CEE97951ACD}" type="pres">
      <dgm:prSet presAssocID="{D8D3FF86-C772-482A-9742-F14F437039C9}" presName="arrow" presStyleLbl="node1" presStyleIdx="0" presStyleCnt="1" custScaleX="14674" custScaleY="26515" custRadScaleRad="105998" custRadScaleInc="-409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F47ED85-9D09-41B2-A2D8-39D5E07A3C1B}" srcId="{ACD7481E-AF08-4FAD-9E32-C3A5A79BE854}" destId="{D8D3FF86-C772-482A-9742-F14F437039C9}" srcOrd="0" destOrd="0" parTransId="{F6A8492A-BDC9-46C8-B752-BD787C27DE23}" sibTransId="{EDB795E4-6744-4A6F-8E20-1788935AE0AE}"/>
    <dgm:cxn modelId="{7A5D63B5-4182-4999-BACB-BCB3DC9F5384}" type="presOf" srcId="{D8D3FF86-C772-482A-9742-F14F437039C9}" destId="{88660648-31D5-4413-A645-6CEE97951ACD}" srcOrd="0" destOrd="0" presId="urn:microsoft.com/office/officeart/2005/8/layout/arrow1"/>
    <dgm:cxn modelId="{A1AE914F-A068-424F-B763-BF31EAE497D2}" type="presOf" srcId="{ACD7481E-AF08-4FAD-9E32-C3A5A79BE854}" destId="{B87C9194-FE61-463C-A457-B162F0B4DDBF}" srcOrd="0" destOrd="0" presId="urn:microsoft.com/office/officeart/2005/8/layout/arrow1"/>
    <dgm:cxn modelId="{28E2D156-524F-4745-82FD-8B23255781AE}" type="presParOf" srcId="{B87C9194-FE61-463C-A457-B162F0B4DDBF}" destId="{88660648-31D5-4413-A645-6CEE97951ACD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29915B-D0C1-4DCC-A457-706773A24A3B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649FC2-1920-4CD9-AA76-6065C9E16D42}">
      <dgm:prSet phldrT="[Text]"/>
      <dgm:spPr/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5DAE9C2E-76BE-4F51-915F-06CB265D4C75}" type="parTrans" cxnId="{06E6393B-56BE-47C1-97A9-91DFFED7A1B3}">
      <dgm:prSet/>
      <dgm:spPr/>
      <dgm:t>
        <a:bodyPr/>
        <a:lstStyle/>
        <a:p>
          <a:endParaRPr lang="en-GB"/>
        </a:p>
      </dgm:t>
    </dgm:pt>
    <dgm:pt modelId="{2090DD4B-A802-49B0-8E53-F60D7B363C89}" type="sibTrans" cxnId="{06E6393B-56BE-47C1-97A9-91DFFED7A1B3}">
      <dgm:prSet/>
      <dgm:spPr/>
      <dgm:t>
        <a:bodyPr/>
        <a:lstStyle/>
        <a:p>
          <a:endParaRPr lang="en-GB"/>
        </a:p>
      </dgm:t>
    </dgm:pt>
    <dgm:pt modelId="{1361511E-7EAF-4D13-8657-AF10ABF25C7B}" type="pres">
      <dgm:prSet presAssocID="{3129915B-D0C1-4DCC-A457-706773A24A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F29AE1A-5564-4B19-984D-658FC7C40EEE}" type="pres">
      <dgm:prSet presAssocID="{C4649FC2-1920-4CD9-AA76-6065C9E16D42}" presName="arrow" presStyleLbl="node1" presStyleIdx="0" presStyleCnt="1" custScaleX="12133" custScaleY="13414" custRadScaleRad="102945" custRadScaleInc="371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6575472-D75B-4500-A4C2-1D0C410601F9}" type="presOf" srcId="{C4649FC2-1920-4CD9-AA76-6065C9E16D42}" destId="{0F29AE1A-5564-4B19-984D-658FC7C40EEE}" srcOrd="0" destOrd="0" presId="urn:microsoft.com/office/officeart/2005/8/layout/arrow1"/>
    <dgm:cxn modelId="{06E6393B-56BE-47C1-97A9-91DFFED7A1B3}" srcId="{3129915B-D0C1-4DCC-A457-706773A24A3B}" destId="{C4649FC2-1920-4CD9-AA76-6065C9E16D42}" srcOrd="0" destOrd="0" parTransId="{5DAE9C2E-76BE-4F51-915F-06CB265D4C75}" sibTransId="{2090DD4B-A802-49B0-8E53-F60D7B363C89}"/>
    <dgm:cxn modelId="{FD09BFFA-B7B3-463F-B52F-99CFAF189DA5}" type="presOf" srcId="{3129915B-D0C1-4DCC-A457-706773A24A3B}" destId="{1361511E-7EAF-4D13-8657-AF10ABF25C7B}" srcOrd="0" destOrd="0" presId="urn:microsoft.com/office/officeart/2005/8/layout/arrow1"/>
    <dgm:cxn modelId="{F017143A-D24A-4C92-AACD-E0EC002E4430}" type="presParOf" srcId="{1361511E-7EAF-4D13-8657-AF10ABF25C7B}" destId="{0F29AE1A-5564-4B19-984D-658FC7C40EEE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4E24D-66F1-4A40-A124-C3F466ED946C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3A6022-5608-45EA-ABF0-7A56781CCE25}" type="pres">
      <dgm:prSet presAssocID="{09B4E24D-66F1-4A40-A124-C3F466ED94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</dgm:ptLst>
  <dgm:cxnLst>
    <dgm:cxn modelId="{047AF231-EA4F-4DF0-A173-1C3B0674D77D}" type="presOf" srcId="{09B4E24D-66F1-4A40-A124-C3F466ED946C}" destId="{D53A6022-5608-45EA-ABF0-7A56781CCE25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60648-31D5-4413-A645-6CEE97951ACD}">
      <dsp:nvSpPr>
        <dsp:cNvPr id="0" name=""/>
        <dsp:cNvSpPr/>
      </dsp:nvSpPr>
      <dsp:spPr>
        <a:xfrm>
          <a:off x="23666" y="1239927"/>
          <a:ext cx="595768" cy="1076517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2</a:t>
          </a:r>
          <a:endParaRPr lang="en-GB" sz="1500" kern="1200" dirty="0"/>
        </a:p>
      </dsp:txBody>
      <dsp:txXfrm>
        <a:off x="172608" y="1344186"/>
        <a:ext cx="297884" cy="972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9AE1A-5564-4B19-984D-658FC7C40EEE}">
      <dsp:nvSpPr>
        <dsp:cNvPr id="0" name=""/>
        <dsp:cNvSpPr/>
      </dsp:nvSpPr>
      <dsp:spPr>
        <a:xfrm>
          <a:off x="5208555" y="1744050"/>
          <a:ext cx="492603" cy="54461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1</a:t>
          </a:r>
          <a:endParaRPr lang="en-GB" sz="1300" kern="1200" dirty="0"/>
        </a:p>
      </dsp:txBody>
      <dsp:txXfrm>
        <a:off x="5331706" y="1830256"/>
        <a:ext cx="246301" cy="458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DBF27-9CB4-4C4C-8CB7-EB9A91C3CFFA}" type="datetimeFigureOut">
              <a:rPr lang="en-GB" smtClean="0"/>
              <a:t>23/02/18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26FC-DB7D-4E6B-97AD-79653D951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BFB-AB81-439F-AFD5-83E29E6BAE45}" type="datetime1">
              <a:rPr lang="en-GB" smtClean="0"/>
              <a:t>23/02/18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84C1-AA6C-4D57-AC77-598F6AF0799B}" type="datetime1">
              <a:rPr lang="en-GB" smtClean="0"/>
              <a:t>23/02/18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8D36-707D-445E-B85B-63FE6F9F03B2}" type="datetime1">
              <a:rPr lang="en-GB" smtClean="0"/>
              <a:t>23/02/18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2CB-1D4B-41DB-BC37-0D4D145D7211}" type="datetime1">
              <a:rPr lang="en-GB" smtClean="0"/>
              <a:t>23/02/18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F3B4-101B-4BD5-97B3-F08ABF2353EB}" type="datetime1">
              <a:rPr lang="en-GB" smtClean="0"/>
              <a:t>23/02/18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3118-6E84-42E9-A847-7371F509D5ED}" type="datetime1">
              <a:rPr lang="en-GB" smtClean="0"/>
              <a:t>23/02/18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AFB-C81F-4538-B992-C1896F3E965F}" type="datetime1">
              <a:rPr lang="en-GB" smtClean="0"/>
              <a:t>23/02/18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675-B35B-4926-AF2A-FE5E797E908D}" type="datetime1">
              <a:rPr lang="en-GB" smtClean="0"/>
              <a:t>23/02/18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2CD0-E016-4902-A652-F996A7DAE309}" type="datetime1">
              <a:rPr lang="en-GB" smtClean="0"/>
              <a:t>23/02/18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1963-C71E-4E8F-AA15-334600CEC49B}" type="datetime1">
              <a:rPr lang="en-GB" smtClean="0"/>
              <a:t>23/02/18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20C3-F2FD-4EE7-8774-5A86B086C206}" type="datetime1">
              <a:rPr lang="en-GB" smtClean="0"/>
              <a:t>23/02/18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9854FE-7607-4FEB-A76F-00A6396C7D3B}" type="datetime1">
              <a:rPr lang="en-GB" smtClean="0"/>
              <a:t>23/02/18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www.angelawalker.co.uk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8A4E54-FC6A-4A35-8127-55C6DACB7D2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3501007"/>
            <a:ext cx="7020768" cy="2625155"/>
          </a:xfrm>
        </p:spPr>
        <p:txBody>
          <a:bodyPr/>
          <a:lstStyle/>
          <a:p>
            <a:r>
              <a:rPr lang="en-GB" dirty="0" smtClean="0"/>
              <a:t>This array shows 1 x 8 </a:t>
            </a:r>
          </a:p>
          <a:p>
            <a:r>
              <a:rPr lang="en-GB" dirty="0"/>
              <a:t>This array shows </a:t>
            </a:r>
            <a:r>
              <a:rPr lang="en-GB" dirty="0" smtClean="0"/>
              <a:t>1 x 4 and 1 x 4 is the same as 1 x 8</a:t>
            </a:r>
            <a:r>
              <a:rPr lang="en-GB" dirty="0"/>
              <a:t>							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89934"/>
              </p:ext>
            </p:extLst>
          </p:nvPr>
        </p:nvGraphicFramePr>
        <p:xfrm>
          <a:off x="2339752" y="2564904"/>
          <a:ext cx="4572000" cy="45720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64125"/>
              </p:ext>
            </p:extLst>
          </p:nvPr>
        </p:nvGraphicFramePr>
        <p:xfrm>
          <a:off x="1907704" y="1916832"/>
          <a:ext cx="4572000" cy="201168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03625" y="6837363"/>
            <a:ext cx="4572000" cy="20113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899592" y="4160617"/>
            <a:ext cx="7704856" cy="1987771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5 groups of 8 </a:t>
            </a:r>
            <a:r>
              <a:rPr lang="en-GB" sz="2800" dirty="0" smtClean="0"/>
              <a:t>is </a:t>
            </a:r>
            <a:r>
              <a:rPr lang="en-GB" sz="2800" dirty="0"/>
              <a:t>5 </a:t>
            </a:r>
            <a:r>
              <a:rPr lang="en-GB" sz="2800" dirty="0" smtClean="0"/>
              <a:t>groups </a:t>
            </a:r>
            <a:r>
              <a:rPr lang="en-GB" sz="2800" dirty="0"/>
              <a:t>of 4 </a:t>
            </a:r>
            <a:r>
              <a:rPr lang="en-GB" sz="2800" dirty="0" smtClean="0"/>
              <a:t>plus </a:t>
            </a:r>
            <a:r>
              <a:rPr lang="en-GB" sz="2800" dirty="0"/>
              <a:t>5 groups of 4</a:t>
            </a:r>
          </a:p>
          <a:p>
            <a:r>
              <a:rPr lang="en-GB" sz="2800" dirty="0"/>
              <a:t>(4 + 4 + 4 + 4 + 4) +  (4 + 4 + 4 + 4 + 4)</a:t>
            </a:r>
          </a:p>
          <a:p>
            <a:r>
              <a:rPr lang="en-GB" sz="2800" dirty="0"/>
              <a:t>5 x 8 = </a:t>
            </a:r>
            <a:r>
              <a:rPr lang="en-GB" sz="2800" dirty="0" smtClean="0"/>
              <a:t>(5 </a:t>
            </a:r>
            <a:r>
              <a:rPr lang="en-GB" sz="2800" dirty="0"/>
              <a:t>x </a:t>
            </a:r>
            <a:r>
              <a:rPr lang="en-GB" sz="2800" dirty="0" smtClean="0"/>
              <a:t>4)  </a:t>
            </a:r>
            <a:r>
              <a:rPr lang="en-GB" sz="2800" dirty="0"/>
              <a:t>+ </a:t>
            </a:r>
            <a:r>
              <a:rPr lang="en-GB" sz="2800" dirty="0" smtClean="0"/>
              <a:t>(5 </a:t>
            </a:r>
            <a:r>
              <a:rPr lang="en-GB" sz="2800" dirty="0"/>
              <a:t>x </a:t>
            </a:r>
            <a:r>
              <a:rPr lang="en-GB" sz="2800" dirty="0" smtClean="0"/>
              <a:t>4) 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				</a:t>
            </a:r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1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9969" y="3118491"/>
          <a:ext cx="4572000" cy="2564118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5090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3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21088" y="9774238"/>
            <a:ext cx="4572000" cy="25638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36333"/>
              </p:ext>
            </p:extLst>
          </p:nvPr>
        </p:nvGraphicFramePr>
        <p:xfrm>
          <a:off x="2123728" y="1772816"/>
          <a:ext cx="4572000" cy="2564118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5090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3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6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21088" y="9774238"/>
            <a:ext cx="4572000" cy="25638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40652" y="4581129"/>
            <a:ext cx="7581023" cy="1567260"/>
          </a:xfrm>
        </p:spPr>
        <p:txBody>
          <a:bodyPr>
            <a:noAutofit/>
          </a:bodyPr>
          <a:lstStyle/>
          <a:p>
            <a:r>
              <a:rPr lang="en-GB" dirty="0"/>
              <a:t>6 groups of 8 </a:t>
            </a:r>
            <a:r>
              <a:rPr lang="en-GB" dirty="0" smtClean="0"/>
              <a:t>is </a:t>
            </a:r>
            <a:r>
              <a:rPr lang="en-GB" dirty="0"/>
              <a:t>5 </a:t>
            </a:r>
            <a:r>
              <a:rPr lang="en-GB" dirty="0" smtClean="0"/>
              <a:t>groups </a:t>
            </a:r>
            <a:r>
              <a:rPr lang="en-GB" dirty="0"/>
              <a:t>of 8 </a:t>
            </a:r>
            <a:r>
              <a:rPr lang="en-GB" dirty="0" smtClean="0"/>
              <a:t>plus </a:t>
            </a:r>
            <a:r>
              <a:rPr lang="en-GB" dirty="0"/>
              <a:t>1 </a:t>
            </a:r>
            <a:r>
              <a:rPr lang="en-GB" dirty="0" smtClean="0"/>
              <a:t>group </a:t>
            </a:r>
            <a:r>
              <a:rPr lang="en-GB" dirty="0"/>
              <a:t>of  8</a:t>
            </a:r>
          </a:p>
          <a:p>
            <a:r>
              <a:rPr lang="en-GB" dirty="0"/>
              <a:t>(8 + 8 + 8 + 8 + 8) + (8)</a:t>
            </a:r>
          </a:p>
          <a:p>
            <a:r>
              <a:rPr lang="en-GB" dirty="0"/>
              <a:t>6 x 8 = </a:t>
            </a:r>
            <a:r>
              <a:rPr lang="en-GB" dirty="0" smtClean="0"/>
              <a:t>(5 </a:t>
            </a:r>
            <a:r>
              <a:rPr lang="en-GB" dirty="0"/>
              <a:t>x </a:t>
            </a:r>
            <a:r>
              <a:rPr lang="en-GB" dirty="0" smtClean="0"/>
              <a:t>8) </a:t>
            </a:r>
            <a:r>
              <a:rPr lang="en-GB" dirty="0"/>
              <a:t>+ </a:t>
            </a:r>
            <a:r>
              <a:rPr lang="en-GB" dirty="0" smtClean="0"/>
              <a:t> (1 </a:t>
            </a:r>
            <a:r>
              <a:rPr lang="en-GB" dirty="0"/>
              <a:t>x </a:t>
            </a:r>
            <a:r>
              <a:rPr lang="en-GB" dirty="0" smtClean="0"/>
              <a:t>8) </a:t>
            </a:r>
            <a:r>
              <a:rPr lang="en-GB" dirty="0"/>
              <a:t>			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9969" y="2983267"/>
          <a:ext cx="4572000" cy="2834567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049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89350" y="3759200"/>
            <a:ext cx="4572000" cy="28352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9417"/>
              </p:ext>
            </p:extLst>
          </p:nvPr>
        </p:nvGraphicFramePr>
        <p:xfrm>
          <a:off x="2195736" y="1700808"/>
          <a:ext cx="4572000" cy="2834567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049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89350" y="3759200"/>
            <a:ext cx="4572000" cy="28352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1172320" y="4932368"/>
            <a:ext cx="7020768" cy="1517639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					</a:t>
            </a:r>
          </a:p>
          <a:p>
            <a:endParaRPr lang="en-GB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115616" y="4797152"/>
            <a:ext cx="7416824" cy="18052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/>
              <a:t>7 groups of 8 </a:t>
            </a:r>
            <a:r>
              <a:rPr lang="en-GB" sz="2600" dirty="0" smtClean="0"/>
              <a:t>is </a:t>
            </a:r>
            <a:r>
              <a:rPr lang="en-GB" sz="2600" dirty="0"/>
              <a:t>5 </a:t>
            </a:r>
            <a:r>
              <a:rPr lang="en-GB" sz="2600" dirty="0" smtClean="0"/>
              <a:t>groups </a:t>
            </a:r>
            <a:r>
              <a:rPr lang="en-GB" sz="2600" dirty="0"/>
              <a:t>of 8 </a:t>
            </a:r>
            <a:r>
              <a:rPr lang="en-GB" sz="2600" dirty="0" smtClean="0"/>
              <a:t>plus </a:t>
            </a:r>
            <a:r>
              <a:rPr lang="en-GB" sz="2600" dirty="0"/>
              <a:t>2 groups of  8</a:t>
            </a:r>
          </a:p>
          <a:p>
            <a:r>
              <a:rPr lang="en-GB" sz="2600" dirty="0"/>
              <a:t>(8 + 8 + 8 + 8 + 8) + (8 + 8)</a:t>
            </a:r>
          </a:p>
          <a:p>
            <a:r>
              <a:rPr lang="en-GB" sz="2600" dirty="0" smtClean="0"/>
              <a:t>7 </a:t>
            </a:r>
            <a:r>
              <a:rPr lang="en-GB" sz="2600" dirty="0"/>
              <a:t>x 8 = </a:t>
            </a:r>
            <a:r>
              <a:rPr lang="en-GB" sz="2600" dirty="0" smtClean="0"/>
              <a:t>(5 </a:t>
            </a:r>
            <a:r>
              <a:rPr lang="en-GB" sz="2600" dirty="0"/>
              <a:t>x </a:t>
            </a:r>
            <a:r>
              <a:rPr lang="en-GB" sz="2600" dirty="0" smtClean="0"/>
              <a:t>8)  </a:t>
            </a:r>
            <a:r>
              <a:rPr lang="en-GB" sz="2600" dirty="0"/>
              <a:t>+ </a:t>
            </a:r>
            <a:r>
              <a:rPr lang="en-GB" sz="2600" dirty="0" smtClean="0"/>
              <a:t>(2 </a:t>
            </a:r>
            <a:r>
              <a:rPr lang="en-GB" sz="2600" dirty="0"/>
              <a:t>x </a:t>
            </a:r>
            <a:r>
              <a:rPr lang="en-GB" sz="2600" dirty="0" smtClean="0"/>
              <a:t>8) </a:t>
            </a:r>
            <a:endParaRPr lang="en-GB" sz="2600" dirty="0"/>
          </a:p>
          <a:p>
            <a:pPr marL="0" indent="0">
              <a:buFont typeface="Symbol" pitchFamily="18" charset="2"/>
              <a:buNone/>
            </a:pPr>
            <a:r>
              <a:rPr lang="en-GB" dirty="0" smtClean="0"/>
              <a:t>					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9969" y="2891790"/>
          <a:ext cx="4572000" cy="301752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71888" y="8166100"/>
            <a:ext cx="4572000" cy="30178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48250"/>
              </p:ext>
            </p:extLst>
          </p:nvPr>
        </p:nvGraphicFramePr>
        <p:xfrm>
          <a:off x="2267744" y="1772816"/>
          <a:ext cx="4572000" cy="301752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71888" y="8166100"/>
            <a:ext cx="4572000" cy="30178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971600" y="4797153"/>
            <a:ext cx="7351919" cy="18597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/>
              <a:t>8 groups of 8 </a:t>
            </a:r>
            <a:r>
              <a:rPr lang="en-GB" sz="2600" dirty="0" smtClean="0"/>
              <a:t>is </a:t>
            </a:r>
            <a:r>
              <a:rPr lang="en-GB" sz="2600" dirty="0"/>
              <a:t>4 </a:t>
            </a:r>
            <a:r>
              <a:rPr lang="en-GB" sz="2600" dirty="0" smtClean="0"/>
              <a:t>groups </a:t>
            </a:r>
            <a:r>
              <a:rPr lang="en-GB" sz="2600" dirty="0"/>
              <a:t>of 8 </a:t>
            </a:r>
            <a:r>
              <a:rPr lang="en-GB" sz="2600" dirty="0" smtClean="0"/>
              <a:t>plus </a:t>
            </a:r>
            <a:r>
              <a:rPr lang="en-GB" sz="2600" dirty="0"/>
              <a:t>4 groups of </a:t>
            </a:r>
            <a:r>
              <a:rPr lang="en-GB" sz="2600" dirty="0" smtClean="0"/>
              <a:t>8</a:t>
            </a:r>
            <a:endParaRPr lang="en-GB" sz="2600" dirty="0"/>
          </a:p>
          <a:p>
            <a:r>
              <a:rPr lang="en-GB" sz="2600" dirty="0"/>
              <a:t>(8 + 8 + 8 + 8) +  (8 + 8 + 8 + 8)  </a:t>
            </a:r>
          </a:p>
          <a:p>
            <a:r>
              <a:rPr lang="en-GB" sz="2600" dirty="0" smtClean="0"/>
              <a:t>8 </a:t>
            </a:r>
            <a:r>
              <a:rPr lang="en-GB" sz="2600" dirty="0"/>
              <a:t>x 8 = </a:t>
            </a:r>
            <a:r>
              <a:rPr lang="en-GB" sz="2600" dirty="0" smtClean="0"/>
              <a:t>(4 </a:t>
            </a:r>
            <a:r>
              <a:rPr lang="en-GB" sz="2600" dirty="0"/>
              <a:t>x </a:t>
            </a:r>
            <a:r>
              <a:rPr lang="en-GB" sz="2600" dirty="0" smtClean="0"/>
              <a:t>8)  </a:t>
            </a:r>
            <a:r>
              <a:rPr lang="en-GB" sz="2600" dirty="0"/>
              <a:t>+ </a:t>
            </a:r>
            <a:r>
              <a:rPr lang="en-GB" sz="2600" dirty="0" smtClean="0"/>
              <a:t>(4 </a:t>
            </a:r>
            <a:r>
              <a:rPr lang="en-GB" sz="2600" dirty="0"/>
              <a:t>x </a:t>
            </a:r>
            <a:r>
              <a:rPr lang="en-GB" sz="2600" dirty="0" smtClean="0"/>
              <a:t>8) </a:t>
            </a:r>
            <a:endParaRPr lang="en-GB" sz="2600" dirty="0"/>
          </a:p>
          <a:p>
            <a:pPr marL="0" indent="0">
              <a:buFont typeface="Symbol" pitchFamily="18" charset="2"/>
              <a:buNone/>
            </a:pPr>
            <a:r>
              <a:rPr lang="en-GB" dirty="0" smtClean="0"/>
              <a:t>					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1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10x8 and 1x8 help you work out 9x8?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226179"/>
              </p:ext>
            </p:extLst>
          </p:nvPr>
        </p:nvGraphicFramePr>
        <p:xfrm>
          <a:off x="2339752" y="3284984"/>
          <a:ext cx="4572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595688" y="4097338"/>
            <a:ext cx="4572000" cy="3108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27571"/>
              </p:ext>
            </p:extLst>
          </p:nvPr>
        </p:nvGraphicFramePr>
        <p:xfrm>
          <a:off x="2339752" y="3284984"/>
          <a:ext cx="4572000" cy="334315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3431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ontrol 2"/>
          <p:cNvSpPr>
            <a:spLocks noChangeArrowheads="1" noChangeShapeType="1"/>
          </p:cNvSpPr>
          <p:nvPr/>
        </p:nvSpPr>
        <p:spPr bwMode="auto">
          <a:xfrm>
            <a:off x="3595688" y="9005888"/>
            <a:ext cx="4572000" cy="3349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10x8 and 1x8 help you work out 9x8?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76849"/>
              </p:ext>
            </p:extLst>
          </p:nvPr>
        </p:nvGraphicFramePr>
        <p:xfrm>
          <a:off x="2123728" y="1628800"/>
          <a:ext cx="4572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595688" y="4097338"/>
            <a:ext cx="4572000" cy="3108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57696"/>
              </p:ext>
            </p:extLst>
          </p:nvPr>
        </p:nvGraphicFramePr>
        <p:xfrm>
          <a:off x="2123728" y="4365104"/>
          <a:ext cx="4572000" cy="334315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3431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ontrol 2"/>
          <p:cNvSpPr>
            <a:spLocks noChangeArrowheads="1" noChangeShapeType="1"/>
          </p:cNvSpPr>
          <p:nvPr/>
        </p:nvSpPr>
        <p:spPr bwMode="auto">
          <a:xfrm>
            <a:off x="3595688" y="9005888"/>
            <a:ext cx="4572000" cy="3349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971600" y="4791087"/>
            <a:ext cx="79208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9 groups of 8 </a:t>
            </a:r>
            <a:r>
              <a:rPr lang="en-GB" dirty="0" smtClean="0"/>
              <a:t>is </a:t>
            </a:r>
            <a:r>
              <a:rPr lang="en-GB" dirty="0"/>
              <a:t>10 </a:t>
            </a:r>
            <a:r>
              <a:rPr lang="en-GB" dirty="0" smtClean="0"/>
              <a:t>groups </a:t>
            </a:r>
            <a:r>
              <a:rPr lang="en-GB" dirty="0"/>
              <a:t>of 8 </a:t>
            </a:r>
            <a:r>
              <a:rPr lang="en-GB" dirty="0" smtClean="0"/>
              <a:t>take away 1 </a:t>
            </a:r>
            <a:r>
              <a:rPr lang="en-GB" dirty="0"/>
              <a:t>group of  8</a:t>
            </a:r>
          </a:p>
          <a:p>
            <a:r>
              <a:rPr lang="en-GB" dirty="0"/>
              <a:t>(8 + 8 + 8 + 8 + 8 + 8 + 8 + 8 + 8 + 8) - (8)</a:t>
            </a:r>
          </a:p>
          <a:p>
            <a:r>
              <a:rPr lang="en-GB" dirty="0"/>
              <a:t>9 x 8 = </a:t>
            </a:r>
            <a:r>
              <a:rPr lang="en-GB" dirty="0" smtClean="0"/>
              <a:t>(10 </a:t>
            </a:r>
            <a:r>
              <a:rPr lang="en-GB" dirty="0"/>
              <a:t>x </a:t>
            </a:r>
            <a:r>
              <a:rPr lang="en-GB" dirty="0" smtClean="0"/>
              <a:t>8)  </a:t>
            </a:r>
            <a:r>
              <a:rPr lang="en-GB" dirty="0"/>
              <a:t>- </a:t>
            </a:r>
            <a:r>
              <a:rPr lang="en-GB" dirty="0" smtClean="0"/>
              <a:t>(1 </a:t>
            </a:r>
            <a:r>
              <a:rPr lang="en-GB" dirty="0"/>
              <a:t>x </a:t>
            </a:r>
            <a:r>
              <a:rPr lang="en-GB" dirty="0" smtClean="0"/>
              <a:t>8) </a:t>
            </a:r>
            <a:endParaRPr lang="en-GB" dirty="0"/>
          </a:p>
          <a:p>
            <a:pPr marL="0" indent="0">
              <a:buFont typeface="Symbol" pitchFamily="18" charset="2"/>
              <a:buNone/>
            </a:pPr>
            <a:r>
              <a:rPr lang="en-GB" dirty="0" smtClean="0"/>
              <a:t>					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6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3501007"/>
            <a:ext cx="7020768" cy="2625155"/>
          </a:xfrm>
        </p:spPr>
        <p:txBody>
          <a:bodyPr/>
          <a:lstStyle/>
          <a:p>
            <a:r>
              <a:rPr lang="en-GB" dirty="0" smtClean="0"/>
              <a:t>1 group of 8 is 2 groups of 4</a:t>
            </a:r>
            <a:r>
              <a:rPr lang="en-GB" dirty="0"/>
              <a:t>	</a:t>
            </a:r>
          </a:p>
          <a:p>
            <a:r>
              <a:rPr lang="en-GB" dirty="0"/>
              <a:t>1 group of 8 = two groups of 4</a:t>
            </a:r>
          </a:p>
          <a:p>
            <a:r>
              <a:rPr lang="en-GB" dirty="0"/>
              <a:t>4 + 4</a:t>
            </a:r>
          </a:p>
          <a:p>
            <a:r>
              <a:rPr lang="en-GB" dirty="0" smtClean="0"/>
              <a:t>(1 </a:t>
            </a:r>
            <a:r>
              <a:rPr lang="en-GB" dirty="0"/>
              <a:t>x </a:t>
            </a:r>
            <a:r>
              <a:rPr lang="en-GB" dirty="0" smtClean="0"/>
              <a:t>4) </a:t>
            </a:r>
            <a:r>
              <a:rPr lang="en-GB" dirty="0"/>
              <a:t>+ </a:t>
            </a:r>
            <a:r>
              <a:rPr lang="en-GB" dirty="0" smtClean="0"/>
              <a:t>(1 </a:t>
            </a:r>
            <a:r>
              <a:rPr lang="en-GB" dirty="0"/>
              <a:t>x </a:t>
            </a:r>
            <a:r>
              <a:rPr lang="en-GB" dirty="0" smtClean="0"/>
              <a:t>4)          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885538"/>
              </p:ext>
            </p:extLst>
          </p:nvPr>
        </p:nvGraphicFramePr>
        <p:xfrm>
          <a:off x="2339752" y="2420888"/>
          <a:ext cx="4572000" cy="45720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7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3501007"/>
            <a:ext cx="7020768" cy="2625155"/>
          </a:xfrm>
        </p:spPr>
        <p:txBody>
          <a:bodyPr/>
          <a:lstStyle/>
          <a:p>
            <a:r>
              <a:rPr lang="en-GB" dirty="0"/>
              <a:t>							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0173"/>
              </p:ext>
            </p:extLst>
          </p:nvPr>
        </p:nvGraphicFramePr>
        <p:xfrm>
          <a:off x="2051720" y="2852936"/>
          <a:ext cx="4534284" cy="1079157"/>
        </p:xfrm>
        <a:graphic>
          <a:graphicData uri="http://schemas.openxmlformats.org/drawingml/2006/table">
            <a:tbl>
              <a:tblPr/>
              <a:tblGrid>
                <a:gridCol w="571510"/>
                <a:gridCol w="533714"/>
                <a:gridCol w="571510"/>
                <a:gridCol w="571510"/>
                <a:gridCol w="571510"/>
                <a:gridCol w="571510"/>
                <a:gridCol w="571510"/>
                <a:gridCol w="571510"/>
              </a:tblGrid>
              <a:tr h="5305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4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4801639"/>
            <a:ext cx="7380808" cy="134674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2 </a:t>
            </a:r>
            <a:r>
              <a:rPr lang="en-GB" dirty="0"/>
              <a:t>groups of 8 </a:t>
            </a:r>
            <a:r>
              <a:rPr lang="en-GB" dirty="0" smtClean="0"/>
              <a:t>is </a:t>
            </a:r>
            <a:r>
              <a:rPr lang="en-GB" dirty="0"/>
              <a:t>1 group of eight </a:t>
            </a:r>
            <a:r>
              <a:rPr lang="en-GB" dirty="0" smtClean="0"/>
              <a:t>plus </a:t>
            </a:r>
            <a:r>
              <a:rPr lang="en-GB" dirty="0"/>
              <a:t>1 group of eight       </a:t>
            </a:r>
          </a:p>
          <a:p>
            <a:r>
              <a:rPr lang="en-GB" dirty="0"/>
              <a:t>8 + 8 =</a:t>
            </a:r>
          </a:p>
          <a:p>
            <a:r>
              <a:rPr lang="en-GB" dirty="0"/>
              <a:t>2 x 8 = </a:t>
            </a:r>
            <a:r>
              <a:rPr lang="en-GB" dirty="0" smtClean="0"/>
              <a:t>(1 </a:t>
            </a:r>
            <a:r>
              <a:rPr lang="en-GB" dirty="0"/>
              <a:t>x </a:t>
            </a:r>
            <a:r>
              <a:rPr lang="en-GB" dirty="0" smtClean="0"/>
              <a:t>8)  </a:t>
            </a:r>
            <a:r>
              <a:rPr lang="en-GB" dirty="0"/>
              <a:t>+ </a:t>
            </a:r>
            <a:r>
              <a:rPr lang="en-GB" dirty="0" smtClean="0"/>
              <a:t>(1 </a:t>
            </a:r>
            <a:r>
              <a:rPr lang="en-GB" dirty="0"/>
              <a:t>x </a:t>
            </a:r>
            <a:r>
              <a:rPr lang="en-GB" dirty="0" smtClean="0"/>
              <a:t>8) </a:t>
            </a:r>
            <a:r>
              <a:rPr lang="en-GB" dirty="0"/>
              <a:t>						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84431"/>
              </p:ext>
            </p:extLst>
          </p:nvPr>
        </p:nvGraphicFramePr>
        <p:xfrm>
          <a:off x="2123728" y="2636912"/>
          <a:ext cx="4534284" cy="1079157"/>
        </p:xfrm>
        <a:graphic>
          <a:graphicData uri="http://schemas.openxmlformats.org/drawingml/2006/table">
            <a:tbl>
              <a:tblPr/>
              <a:tblGrid>
                <a:gridCol w="571510"/>
                <a:gridCol w="533714"/>
                <a:gridCol w="571510"/>
                <a:gridCol w="571510"/>
                <a:gridCol w="571510"/>
                <a:gridCol w="571510"/>
                <a:gridCol w="571510"/>
                <a:gridCol w="571510"/>
              </a:tblGrid>
              <a:tr h="5305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42986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ight Arrow 8"/>
          <p:cNvSpPr/>
          <p:nvPr/>
        </p:nvSpPr>
        <p:spPr>
          <a:xfrm>
            <a:off x="2123728" y="2204864"/>
            <a:ext cx="44644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992547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00323883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3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83095"/>
              </p:ext>
            </p:extLst>
          </p:nvPr>
        </p:nvGraphicFramePr>
        <p:xfrm>
          <a:off x="2267744" y="3068960"/>
          <a:ext cx="4572000" cy="1367193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403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1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6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10883"/>
              </p:ext>
            </p:extLst>
          </p:nvPr>
        </p:nvGraphicFramePr>
        <p:xfrm>
          <a:off x="2123728" y="2420888"/>
          <a:ext cx="4572000" cy="1367193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403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1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115616" y="4402148"/>
            <a:ext cx="7020768" cy="1728193"/>
          </a:xfrm>
        </p:spPr>
        <p:txBody>
          <a:bodyPr>
            <a:normAutofit/>
          </a:bodyPr>
          <a:lstStyle/>
          <a:p>
            <a:r>
              <a:rPr lang="en-GB" dirty="0"/>
              <a:t>3 groups of 8 </a:t>
            </a:r>
            <a:r>
              <a:rPr lang="en-GB" dirty="0" smtClean="0"/>
              <a:t>is 3 groups </a:t>
            </a:r>
            <a:r>
              <a:rPr lang="en-GB" dirty="0"/>
              <a:t>of 4 </a:t>
            </a:r>
            <a:r>
              <a:rPr lang="en-GB" dirty="0" smtClean="0"/>
              <a:t>plus </a:t>
            </a:r>
            <a:r>
              <a:rPr lang="en-GB" dirty="0"/>
              <a:t>3 </a:t>
            </a:r>
            <a:r>
              <a:rPr lang="en-GB" dirty="0" smtClean="0"/>
              <a:t>groups </a:t>
            </a:r>
            <a:r>
              <a:rPr lang="en-GB" dirty="0"/>
              <a:t>of </a:t>
            </a:r>
            <a:r>
              <a:rPr lang="en-GB" dirty="0" smtClean="0"/>
              <a:t>4</a:t>
            </a:r>
            <a:endParaRPr lang="en-GB" dirty="0"/>
          </a:p>
          <a:p>
            <a:r>
              <a:rPr lang="en-GB" dirty="0"/>
              <a:t>(4 + 4 + 4) + (4 + 4 + 4)</a:t>
            </a:r>
          </a:p>
          <a:p>
            <a:r>
              <a:rPr lang="en-GB" dirty="0" smtClean="0"/>
              <a:t>3 x </a:t>
            </a:r>
            <a:r>
              <a:rPr lang="en-GB" dirty="0"/>
              <a:t>8 = </a:t>
            </a:r>
            <a:r>
              <a:rPr lang="en-GB" dirty="0" smtClean="0"/>
              <a:t> (3 </a:t>
            </a:r>
            <a:r>
              <a:rPr lang="en-GB" dirty="0"/>
              <a:t>x </a:t>
            </a:r>
            <a:r>
              <a:rPr lang="en-GB" dirty="0" smtClean="0"/>
              <a:t>4)  </a:t>
            </a:r>
            <a:r>
              <a:rPr lang="en-GB" dirty="0"/>
              <a:t>+ </a:t>
            </a:r>
            <a:r>
              <a:rPr lang="en-GB" dirty="0" smtClean="0"/>
              <a:t>(3 x </a:t>
            </a:r>
            <a:r>
              <a:rPr lang="en-GB" dirty="0"/>
              <a:t>4) 					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2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72562"/>
              </p:ext>
            </p:extLst>
          </p:nvPr>
        </p:nvGraphicFramePr>
        <p:xfrm>
          <a:off x="2195736" y="3212976"/>
          <a:ext cx="4572000" cy="1529436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649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0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00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03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862613"/>
              </p:ext>
            </p:extLst>
          </p:nvPr>
        </p:nvGraphicFramePr>
        <p:xfrm>
          <a:off x="2051720" y="2492896"/>
          <a:ext cx="4572000" cy="1529436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649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0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00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1115616" y="4402148"/>
            <a:ext cx="7560840" cy="1746240"/>
          </a:xfrm>
        </p:spPr>
        <p:txBody>
          <a:bodyPr>
            <a:normAutofit lnSpcReduction="10000"/>
          </a:bodyPr>
          <a:lstStyle/>
          <a:p>
            <a:r>
              <a:rPr lang="en-GB" sz="2600" dirty="0"/>
              <a:t>4 groups of 8 </a:t>
            </a:r>
            <a:r>
              <a:rPr lang="en-GB" sz="2600" dirty="0" smtClean="0"/>
              <a:t>is 2 groups </a:t>
            </a:r>
            <a:r>
              <a:rPr lang="en-GB" sz="2600" dirty="0"/>
              <a:t>of 8 </a:t>
            </a:r>
            <a:r>
              <a:rPr lang="en-GB" sz="2600" dirty="0" smtClean="0"/>
              <a:t>plus </a:t>
            </a:r>
            <a:r>
              <a:rPr lang="en-GB" sz="2600" dirty="0"/>
              <a:t>2 groups of  </a:t>
            </a:r>
            <a:r>
              <a:rPr lang="en-GB" sz="2600" dirty="0" smtClean="0"/>
              <a:t>8</a:t>
            </a:r>
            <a:endParaRPr lang="en-GB" sz="2600" dirty="0"/>
          </a:p>
          <a:p>
            <a:r>
              <a:rPr lang="en-GB" sz="2600" dirty="0" smtClean="0"/>
              <a:t>(8 </a:t>
            </a:r>
            <a:r>
              <a:rPr lang="en-GB" sz="2600" dirty="0"/>
              <a:t>+ 8)  + </a:t>
            </a:r>
            <a:r>
              <a:rPr lang="en-GB" sz="2600" dirty="0" smtClean="0"/>
              <a:t>(8 </a:t>
            </a:r>
            <a:r>
              <a:rPr lang="en-GB" sz="2600" dirty="0"/>
              <a:t>+ </a:t>
            </a:r>
            <a:r>
              <a:rPr lang="en-GB" sz="2600" dirty="0" smtClean="0"/>
              <a:t>8)</a:t>
            </a:r>
            <a:endParaRPr lang="en-GB" sz="2600" dirty="0"/>
          </a:p>
          <a:p>
            <a:r>
              <a:rPr lang="en-GB" sz="2600" dirty="0"/>
              <a:t>4 x 8 = </a:t>
            </a:r>
            <a:r>
              <a:rPr lang="en-GB" sz="2600" dirty="0" smtClean="0"/>
              <a:t>(2 </a:t>
            </a:r>
            <a:r>
              <a:rPr lang="en-GB" sz="2600" dirty="0"/>
              <a:t>x </a:t>
            </a:r>
            <a:r>
              <a:rPr lang="en-GB" sz="2600" dirty="0" smtClean="0"/>
              <a:t>8)  </a:t>
            </a:r>
            <a:r>
              <a:rPr lang="en-GB" sz="2600" dirty="0"/>
              <a:t>+ </a:t>
            </a:r>
            <a:r>
              <a:rPr lang="en-GB" sz="2600" dirty="0" smtClean="0"/>
              <a:t>(2 </a:t>
            </a:r>
            <a:r>
              <a:rPr lang="en-GB" sz="2600" dirty="0"/>
              <a:t>x </a:t>
            </a:r>
            <a:r>
              <a:rPr lang="en-GB" sz="2600" dirty="0" smtClean="0"/>
              <a:t>8) </a:t>
            </a:r>
            <a:endParaRPr lang="en-GB" sz="2600" dirty="0"/>
          </a:p>
          <a:p>
            <a:pPr marL="0" indent="0">
              <a:buNone/>
            </a:pPr>
            <a:r>
              <a:rPr lang="en-GB" dirty="0"/>
              <a:t>					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8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arrays can you see?</a:t>
            </a:r>
            <a:endParaRPr lang="en-GB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719513" y="56911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756025" y="7337425"/>
            <a:ext cx="4533900" cy="107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749675" y="9945688"/>
            <a:ext cx="4572000" cy="1366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646488" y="4264025"/>
            <a:ext cx="4572000" cy="1528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72357"/>
              </p:ext>
            </p:extLst>
          </p:nvPr>
        </p:nvGraphicFramePr>
        <p:xfrm>
          <a:off x="2267744" y="2564904"/>
          <a:ext cx="4572000" cy="201168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03625" y="6837363"/>
            <a:ext cx="4572000" cy="20113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www.angelawalker.co.uk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243</TotalTime>
  <Words>532</Words>
  <Application>Microsoft Macintosh PowerPoint</Application>
  <PresentationFormat>On-screen Show (4:3)</PresentationFormat>
  <Paragraphs>813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What arrays can you see?</vt:lpstr>
      <vt:lpstr>How can 10x8 and 1x8 help you work out 9x8?</vt:lpstr>
      <vt:lpstr>How can 10x8 and 1x8 help you work out 9x8?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times table</dc:title>
  <dc:creator>angie</dc:creator>
  <cp:lastModifiedBy>lisa harris</cp:lastModifiedBy>
  <cp:revision>59</cp:revision>
  <dcterms:created xsi:type="dcterms:W3CDTF">2017-05-27T05:25:59Z</dcterms:created>
  <dcterms:modified xsi:type="dcterms:W3CDTF">2018-02-23T06:50:42Z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